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Helvetica Neue" panose="02000503000000020004"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c5d29e3a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c5d29e3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c5d29e3a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1c5d29e3a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1c5d29e3a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1c5d29e3a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2c6c3333b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2c6c3333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c6c3333b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c6c3333b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c6c3333b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c6c3333b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c6c3333b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c6c3333b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c6c3333b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c6c3333b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c6c3333b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c6c3333b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c6c3333b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c6c3333b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18102a1be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18102a1b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c6c3333bb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c6c3333b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39db21b81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f39db21b81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c6c3333b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c6c3333b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c6c3333b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c6c3333b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2c6c3333bb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2c6c3333b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f1d3d1fc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f1d3d1fc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f1d3d1fc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4f1d3d1fc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f39db21b8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f39db21b81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f1d3d1fcb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f1d3d1fcb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f1d3d1fcb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f1d3d1fc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c5d29e3a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c5d29e3a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fc5008d25_2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fc5008d25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c303596a9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c303596a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c6c3333b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2c6c3333b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c5d29e3a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c5d29e3a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f39db21b8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f39db21b81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39db21b81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f39db21b81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f39db21b81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f39db21b81_0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39db21b81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f39db21b81_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c5d29e3a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c5d29e3a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414375"/>
            <a:ext cx="7772400" cy="1102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subTitle" idx="1"/>
          </p:nvPr>
        </p:nvSpPr>
        <p:spPr>
          <a:xfrm>
            <a:off x="685800" y="2914650"/>
            <a:ext cx="6400800" cy="13146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1pPr>
            <a:lvl2pPr marR="0" lvl="1" algn="ctr" rtl="0">
              <a:spcBef>
                <a:spcPts val="560"/>
              </a:spcBef>
              <a:spcAft>
                <a:spcPts val="0"/>
              </a:spcAft>
              <a:buClr>
                <a:srgbClr val="88A78D"/>
              </a:buClr>
              <a:buSzPts val="2800"/>
              <a:buFont typeface="Helvetica Neue"/>
              <a:buNone/>
              <a:defRPr sz="2800" b="0" i="0" u="none" strike="noStrike" cap="none">
                <a:solidFill>
                  <a:srgbClr val="88A78D"/>
                </a:solidFill>
                <a:latin typeface="Helvetica Neue"/>
                <a:ea typeface="Helvetica Neue"/>
                <a:cs typeface="Helvetica Neue"/>
                <a:sym typeface="Helvetica Neue"/>
              </a:defRPr>
            </a:lvl2pPr>
            <a:lvl3pPr marR="0" lvl="2" algn="ctr" rtl="0">
              <a:spcBef>
                <a:spcPts val="480"/>
              </a:spcBef>
              <a:spcAft>
                <a:spcPts val="0"/>
              </a:spcAft>
              <a:buClr>
                <a:srgbClr val="88A78D"/>
              </a:buClr>
              <a:buSzPts val="2400"/>
              <a:buFont typeface="Helvetica Neue"/>
              <a:buNone/>
              <a:defRPr sz="2400" b="0" i="0" u="none" strike="noStrike" cap="none">
                <a:solidFill>
                  <a:srgbClr val="88A78D"/>
                </a:solidFill>
                <a:latin typeface="Helvetica Neue"/>
                <a:ea typeface="Helvetica Neue"/>
                <a:cs typeface="Helvetica Neue"/>
                <a:sym typeface="Helvetica Neue"/>
              </a:defRPr>
            </a:lvl3pPr>
            <a:lvl4pPr marR="0" lvl="3" algn="ctr" rtl="0">
              <a:spcBef>
                <a:spcPts val="400"/>
              </a:spcBef>
              <a:spcAft>
                <a:spcPts val="0"/>
              </a:spcAft>
              <a:buClr>
                <a:srgbClr val="88A78D"/>
              </a:buClr>
              <a:buSzPts val="2000"/>
              <a:buFont typeface="Helvetica Neue"/>
              <a:buNone/>
              <a:defRPr sz="2000" b="0" i="0" u="none" strike="noStrike" cap="none">
                <a:solidFill>
                  <a:srgbClr val="88A78D"/>
                </a:solidFill>
                <a:latin typeface="Helvetica Neue"/>
                <a:ea typeface="Helvetica Neue"/>
                <a:cs typeface="Helvetica Neue"/>
                <a:sym typeface="Helvetica Neue"/>
              </a:defRPr>
            </a:lvl4pPr>
            <a:lvl5pPr marR="0" lvl="4" algn="ctr" rtl="0">
              <a:spcBef>
                <a:spcPts val="400"/>
              </a:spcBef>
              <a:spcAft>
                <a:spcPts val="0"/>
              </a:spcAft>
              <a:buClr>
                <a:srgbClr val="88A78D"/>
              </a:buClr>
              <a:buSzPts val="2000"/>
              <a:buFont typeface="Helvetica Neue"/>
              <a:buNone/>
              <a:defRPr sz="2000" b="0" i="0" u="none" strike="noStrike" cap="none">
                <a:solidFill>
                  <a:srgbClr val="88A78D"/>
                </a:solidFill>
                <a:latin typeface="Helvetica Neue"/>
                <a:ea typeface="Helvetica Neue"/>
                <a:cs typeface="Helvetica Neue"/>
                <a:sym typeface="Helvetica Neue"/>
              </a:defRPr>
            </a:lvl5pPr>
            <a:lvl6pPr marR="0" lvl="5" algn="ctr" rtl="0">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6pPr>
            <a:lvl7pPr marR="0" lvl="6" algn="ctr" rtl="0">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7pPr>
            <a:lvl8pPr marR="0" lvl="7" algn="ctr" rtl="0">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8pPr>
            <a:lvl9pPr marR="0" lvl="8" algn="ctr" rtl="0">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9pPr>
          </a:lstStyle>
          <a:p>
            <a:endParaRPr/>
          </a:p>
        </p:txBody>
      </p:sp>
      <p:cxnSp>
        <p:nvCxnSpPr>
          <p:cNvPr id="12" name="Google Shape;12;p2"/>
          <p:cNvCxnSpPr/>
          <p:nvPr/>
        </p:nvCxnSpPr>
        <p:spPr>
          <a:xfrm>
            <a:off x="685800" y="2526270"/>
            <a:ext cx="4563600" cy="0"/>
          </a:xfrm>
          <a:prstGeom prst="straightConnector1">
            <a:avLst/>
          </a:prstGeom>
          <a:noFill/>
          <a:ln w="19050" cap="flat" cmpd="sng">
            <a:solidFill>
              <a:schemeClr val="lt2"/>
            </a:solidFill>
            <a:prstDash val="solid"/>
            <a:round/>
            <a:headEnd type="oval" w="med" len="med"/>
            <a:tailEnd type="oval" w="med" len="med"/>
          </a:ln>
        </p:spPr>
      </p:cxnSp>
      <p:pic>
        <p:nvPicPr>
          <p:cNvPr id="13" name="Google Shape;13;p2" descr="UOSignature-107-WHT-4C.eps"/>
          <p:cNvPicPr preferRelativeResize="0"/>
          <p:nvPr/>
        </p:nvPicPr>
        <p:blipFill rotWithShape="1">
          <a:blip r:embed="rId2">
            <a:alphaModFix/>
          </a:blip>
          <a:srcRect/>
          <a:stretch/>
        </p:blipFill>
        <p:spPr>
          <a:xfrm>
            <a:off x="6153650" y="4539209"/>
            <a:ext cx="2057398" cy="428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54" name="Google Shape;54;p12"/>
          <p:cNvSpPr txBox="1">
            <a:spLocks noGrp="1"/>
          </p:cNvSpPr>
          <p:nvPr>
            <p:ph type="body" idx="1"/>
          </p:nvPr>
        </p:nvSpPr>
        <p:spPr>
          <a:xfrm>
            <a:off x="457200" y="1200151"/>
            <a:ext cx="8229600" cy="321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4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1pPr>
            <a:lvl2pPr marL="914400" marR="0" lvl="1" indent="-406400" algn="l" rtl="0">
              <a:lnSpc>
                <a:spcPct val="100000"/>
              </a:lnSpc>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5" name="Google Shape;55;p12" descr="UO-Logo-107.eps"/>
          <p:cNvPicPr preferRelativeResize="0"/>
          <p:nvPr/>
        </p:nvPicPr>
        <p:blipFill rotWithShape="1">
          <a:blip r:embed="rId2">
            <a:alphaModFix/>
          </a:blip>
          <a:srcRect/>
          <a:stretch/>
        </p:blipFill>
        <p:spPr>
          <a:xfrm>
            <a:off x="8148320" y="4518660"/>
            <a:ext cx="523875" cy="428625"/>
          </a:xfrm>
          <a:prstGeom prst="rect">
            <a:avLst/>
          </a:prstGeom>
          <a:noFill/>
          <a:ln>
            <a:noFill/>
          </a:ln>
        </p:spPr>
      </p:pic>
      <p:cxnSp>
        <p:nvCxnSpPr>
          <p:cNvPr id="56" name="Google Shape;56;p12"/>
          <p:cNvCxnSpPr/>
          <p:nvPr/>
        </p:nvCxnSpPr>
        <p:spPr>
          <a:xfrm>
            <a:off x="457200" y="1144756"/>
            <a:ext cx="45636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cxnSp>
        <p:nvCxnSpPr>
          <p:cNvPr id="59" name="Google Shape;59;p13"/>
          <p:cNvCxnSpPr/>
          <p:nvPr/>
        </p:nvCxnSpPr>
        <p:spPr>
          <a:xfrm>
            <a:off x="457200" y="1063228"/>
            <a:ext cx="4563600" cy="0"/>
          </a:xfrm>
          <a:prstGeom prst="straightConnector1">
            <a:avLst/>
          </a:prstGeom>
          <a:noFill/>
          <a:ln w="19050" cap="flat" cmpd="sng">
            <a:solidFill>
              <a:schemeClr val="lt2"/>
            </a:solidFill>
            <a:prstDash val="solid"/>
            <a:round/>
            <a:headEnd type="oval" w="med" len="med"/>
            <a:tailEnd type="oval" w="med" len="med"/>
          </a:ln>
        </p:spPr>
      </p:cxnSp>
      <p:pic>
        <p:nvPicPr>
          <p:cNvPr id="60" name="Google Shape;60;p13"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3" name="Google Shape;63;p14"/>
          <p:cNvSpPr txBox="1">
            <a:spLocks noGrp="1"/>
          </p:cNvSpPr>
          <p:nvPr>
            <p:ph type="body" idx="1"/>
          </p:nvPr>
        </p:nvSpPr>
        <p:spPr>
          <a:xfrm>
            <a:off x="457200" y="1200151"/>
            <a:ext cx="4038600" cy="3166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lnSpc>
                <a:spcPct val="100000"/>
              </a:lnSpc>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4" name="Google Shape;64;p14"/>
          <p:cNvSpPr txBox="1">
            <a:spLocks noGrp="1"/>
          </p:cNvSpPr>
          <p:nvPr>
            <p:ph type="body" idx="2"/>
          </p:nvPr>
        </p:nvSpPr>
        <p:spPr>
          <a:xfrm>
            <a:off x="4648200" y="1200150"/>
            <a:ext cx="4038600" cy="3166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lt1"/>
              </a:buClr>
              <a:buSzPts val="2800"/>
              <a:buFont typeface="Helvetica Neue"/>
              <a:buChar char="•"/>
              <a:defRPr sz="2800" b="0" i="0" u="none" strike="noStrike" cap="none">
                <a:solidFill>
                  <a:schemeClr val="lt1"/>
                </a:solidFill>
                <a:latin typeface="Helvetica Neue"/>
                <a:ea typeface="Helvetica Neue"/>
                <a:cs typeface="Helvetica Neue"/>
                <a:sym typeface="Helvetica Neue"/>
              </a:defRPr>
            </a:lvl1pPr>
            <a:lvl2pPr marL="914400" marR="0" lvl="1" indent="-381000" algn="l" rtl="0">
              <a:lnSpc>
                <a:spcPct val="100000"/>
              </a:lnSpc>
              <a:spcBef>
                <a:spcPts val="480"/>
              </a:spcBef>
              <a:spcAft>
                <a:spcPts val="0"/>
              </a:spcAft>
              <a:buClr>
                <a:schemeClr val="lt1"/>
              </a:buClr>
              <a:buSzPts val="2400"/>
              <a:buFont typeface="Helvetica Neue"/>
              <a:buChar char="•"/>
              <a:defRPr sz="2400" b="0" i="0" u="none" strike="noStrike" cap="none">
                <a:solidFill>
                  <a:schemeClr val="lt1"/>
                </a:solidFill>
                <a:latin typeface="Helvetica Neue"/>
                <a:ea typeface="Helvetica Neue"/>
                <a:cs typeface="Helvetica Neue"/>
                <a:sym typeface="Helvetica Neue"/>
              </a:defRPr>
            </a:lvl2pPr>
            <a:lvl3pPr marL="1371600" marR="0" lvl="2" indent="-355600" algn="l" rtl="0">
              <a:lnSpc>
                <a:spcPct val="100000"/>
              </a:lnSpc>
              <a:spcBef>
                <a:spcPts val="400"/>
              </a:spcBef>
              <a:spcAft>
                <a:spcPts val="0"/>
              </a:spcAft>
              <a:buClr>
                <a:schemeClr val="lt1"/>
              </a:buClr>
              <a:buSzPts val="2000"/>
              <a:buFont typeface="Helvetica Neue"/>
              <a:buChar char="•"/>
              <a:defRPr sz="2000" b="0" i="0" u="none" strike="noStrike" cap="none">
                <a:solidFill>
                  <a:schemeClr val="lt1"/>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chemeClr val="lt1"/>
              </a:buClr>
              <a:buSzPts val="1800"/>
              <a:buFont typeface="Helvetica Neue"/>
              <a:buChar char="•"/>
              <a:defRPr sz="1800" b="0" i="0" u="none" strike="noStrike" cap="none">
                <a:solidFill>
                  <a:schemeClr val="lt1"/>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chemeClr val="lt1"/>
              </a:buClr>
              <a:buSzPts val="1800"/>
              <a:buFont typeface="Helvetica Neue"/>
              <a:buChar char="•"/>
              <a:defRPr sz="1800" b="0" i="0" u="none" strike="noStrike" cap="none">
                <a:solidFill>
                  <a:schemeClr val="lt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65" name="Google Shape;65;p14"/>
          <p:cNvCxnSpPr/>
          <p:nvPr/>
        </p:nvCxnSpPr>
        <p:spPr>
          <a:xfrm>
            <a:off x="457200" y="1063228"/>
            <a:ext cx="4563600" cy="0"/>
          </a:xfrm>
          <a:prstGeom prst="straightConnector1">
            <a:avLst/>
          </a:prstGeom>
          <a:noFill/>
          <a:ln w="19050" cap="flat" cmpd="sng">
            <a:solidFill>
              <a:schemeClr val="lt2"/>
            </a:solidFill>
            <a:prstDash val="solid"/>
            <a:round/>
            <a:headEnd type="oval" w="med" len="med"/>
            <a:tailEnd type="oval" w="med" len="med"/>
          </a:ln>
        </p:spPr>
      </p:cxnSp>
      <p:pic>
        <p:nvPicPr>
          <p:cNvPr id="66" name="Google Shape;66;p14"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457200" y="213360"/>
            <a:ext cx="4038600" cy="4236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lnSpc>
                <a:spcPct val="100000"/>
              </a:lnSpc>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15"/>
          <p:cNvSpPr txBox="1">
            <a:spLocks noGrp="1"/>
          </p:cNvSpPr>
          <p:nvPr>
            <p:ph type="body" idx="2"/>
          </p:nvPr>
        </p:nvSpPr>
        <p:spPr>
          <a:xfrm>
            <a:off x="4648200" y="213361"/>
            <a:ext cx="4038600" cy="4236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lnSpc>
                <a:spcPct val="100000"/>
              </a:lnSpc>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0" name="Google Shape;70;p15"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4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 name="Google Shape;74;p17"/>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rtl="0">
              <a:lnSpc>
                <a:spcPct val="100000"/>
              </a:lnSpc>
              <a:spcBef>
                <a:spcPts val="640"/>
              </a:spcBef>
              <a:spcAft>
                <a:spcPts val="0"/>
              </a:spcAft>
              <a:buSzPts val="3200"/>
              <a:buChar char="•"/>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75" name="Google Shape;7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3"/>
          <p:cNvSpPr txBox="1">
            <a:spLocks noGrp="1"/>
          </p:cNvSpPr>
          <p:nvPr>
            <p:ph type="body" idx="1"/>
          </p:nvPr>
        </p:nvSpPr>
        <p:spPr>
          <a:xfrm>
            <a:off x="457200" y="1200151"/>
            <a:ext cx="8229600" cy="321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4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1pPr>
            <a:lvl2pPr marL="914400" marR="0" lvl="1" indent="-406400" algn="l" rtl="0">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2pPr>
            <a:lvl3pPr marL="1371600" marR="0" lvl="2" indent="-381000" algn="l" rtl="0">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4pPr>
            <a:lvl5pPr marL="2286000" marR="0" lvl="4"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7" name="Google Shape;17;p3" descr="UO-Logo-107.eps"/>
          <p:cNvPicPr preferRelativeResize="0"/>
          <p:nvPr/>
        </p:nvPicPr>
        <p:blipFill rotWithShape="1">
          <a:blip r:embed="rId2">
            <a:alphaModFix/>
          </a:blip>
          <a:srcRect/>
          <a:stretch/>
        </p:blipFill>
        <p:spPr>
          <a:xfrm>
            <a:off x="8148320" y="4518660"/>
            <a:ext cx="523875" cy="428625"/>
          </a:xfrm>
          <a:prstGeom prst="rect">
            <a:avLst/>
          </a:prstGeom>
          <a:noFill/>
          <a:ln>
            <a:noFill/>
          </a:ln>
        </p:spPr>
      </p:pic>
      <p:cxnSp>
        <p:nvCxnSpPr>
          <p:cNvPr id="18" name="Google Shape;18;p3"/>
          <p:cNvCxnSpPr/>
          <p:nvPr/>
        </p:nvCxnSpPr>
        <p:spPr>
          <a:xfrm>
            <a:off x="457200" y="1144756"/>
            <a:ext cx="45636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4"/>
          <p:cNvSpPr txBox="1">
            <a:spLocks noGrp="1"/>
          </p:cNvSpPr>
          <p:nvPr>
            <p:ph type="body" idx="1"/>
          </p:nvPr>
        </p:nvSpPr>
        <p:spPr>
          <a:xfrm>
            <a:off x="457200" y="1200151"/>
            <a:ext cx="4038600" cy="31662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4"/>
          <p:cNvSpPr txBox="1">
            <a:spLocks noGrp="1"/>
          </p:cNvSpPr>
          <p:nvPr>
            <p:ph type="body" idx="2"/>
          </p:nvPr>
        </p:nvSpPr>
        <p:spPr>
          <a:xfrm>
            <a:off x="4648200" y="1200150"/>
            <a:ext cx="4038600" cy="31662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lt1"/>
              </a:buClr>
              <a:buSzPts val="2800"/>
              <a:buFont typeface="Helvetica Neue"/>
              <a:buChar char="•"/>
              <a:defRPr sz="2800" b="0" i="0" u="none" strike="noStrike" cap="none">
                <a:solidFill>
                  <a:schemeClr val="lt1"/>
                </a:solidFill>
                <a:latin typeface="Helvetica Neue"/>
                <a:ea typeface="Helvetica Neue"/>
                <a:cs typeface="Helvetica Neue"/>
                <a:sym typeface="Helvetica Neue"/>
              </a:defRPr>
            </a:lvl1pPr>
            <a:lvl2pPr marL="914400" marR="0" lvl="1" indent="-381000" algn="l" rtl="0">
              <a:spcBef>
                <a:spcPts val="480"/>
              </a:spcBef>
              <a:spcAft>
                <a:spcPts val="0"/>
              </a:spcAft>
              <a:buClr>
                <a:schemeClr val="lt1"/>
              </a:buClr>
              <a:buSzPts val="2400"/>
              <a:buFont typeface="Helvetica Neue"/>
              <a:buChar char="•"/>
              <a:defRPr sz="2400" b="0" i="0" u="none" strike="noStrike" cap="none">
                <a:solidFill>
                  <a:schemeClr val="lt1"/>
                </a:solidFill>
                <a:latin typeface="Helvetica Neue"/>
                <a:ea typeface="Helvetica Neue"/>
                <a:cs typeface="Helvetica Neue"/>
                <a:sym typeface="Helvetica Neue"/>
              </a:defRPr>
            </a:lvl2pPr>
            <a:lvl3pPr marL="1371600" marR="0" lvl="2" indent="-355600" algn="l" rtl="0">
              <a:spcBef>
                <a:spcPts val="400"/>
              </a:spcBef>
              <a:spcAft>
                <a:spcPts val="0"/>
              </a:spcAft>
              <a:buClr>
                <a:schemeClr val="lt1"/>
              </a:buClr>
              <a:buSzPts val="2000"/>
              <a:buFont typeface="Helvetica Neue"/>
              <a:buChar char="•"/>
              <a:defRPr sz="2000" b="0" i="0" u="none" strike="noStrike" cap="none">
                <a:solidFill>
                  <a:schemeClr val="lt1"/>
                </a:solidFill>
                <a:latin typeface="Helvetica Neue"/>
                <a:ea typeface="Helvetica Neue"/>
                <a:cs typeface="Helvetica Neue"/>
                <a:sym typeface="Helvetica Neue"/>
              </a:defRPr>
            </a:lvl3pPr>
            <a:lvl4pPr marL="1828800" marR="0" lvl="3" indent="-342900" algn="l" rtl="0">
              <a:spcBef>
                <a:spcPts val="360"/>
              </a:spcBef>
              <a:spcAft>
                <a:spcPts val="0"/>
              </a:spcAft>
              <a:buClr>
                <a:schemeClr val="lt1"/>
              </a:buClr>
              <a:buSzPts val="1800"/>
              <a:buFont typeface="Helvetica Neue"/>
              <a:buChar char="•"/>
              <a:defRPr sz="1800" b="0" i="0" u="none" strike="noStrike" cap="none">
                <a:solidFill>
                  <a:schemeClr val="lt1"/>
                </a:solidFill>
                <a:latin typeface="Helvetica Neue"/>
                <a:ea typeface="Helvetica Neue"/>
                <a:cs typeface="Helvetica Neue"/>
                <a:sym typeface="Helvetica Neue"/>
              </a:defRPr>
            </a:lvl4pPr>
            <a:lvl5pPr marL="2286000" marR="0" lvl="4" indent="-342900" algn="l" rtl="0">
              <a:spcBef>
                <a:spcPts val="360"/>
              </a:spcBef>
              <a:spcAft>
                <a:spcPts val="0"/>
              </a:spcAft>
              <a:buClr>
                <a:schemeClr val="lt1"/>
              </a:buClr>
              <a:buSzPts val="1800"/>
              <a:buFont typeface="Helvetica Neue"/>
              <a:buChar char="•"/>
              <a:defRPr sz="1800" b="0" i="0" u="none" strike="noStrike" cap="none">
                <a:solidFill>
                  <a:schemeClr val="lt1"/>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3" name="Google Shape;23;p4"/>
          <p:cNvCxnSpPr/>
          <p:nvPr/>
        </p:nvCxnSpPr>
        <p:spPr>
          <a:xfrm>
            <a:off x="457200" y="1063228"/>
            <a:ext cx="4563600" cy="0"/>
          </a:xfrm>
          <a:prstGeom prst="straightConnector1">
            <a:avLst/>
          </a:prstGeom>
          <a:noFill/>
          <a:ln w="19050" cap="flat" cmpd="sng">
            <a:solidFill>
              <a:schemeClr val="lt2"/>
            </a:solidFill>
            <a:prstDash val="solid"/>
            <a:round/>
            <a:headEnd type="oval" w="med" len="med"/>
            <a:tailEnd type="oval" w="med" len="med"/>
          </a:ln>
        </p:spPr>
      </p:cxnSp>
      <p:pic>
        <p:nvPicPr>
          <p:cNvPr id="24" name="Google Shape;24;p4"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457200" y="213360"/>
            <a:ext cx="4038600" cy="42366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5"/>
          <p:cNvSpPr txBox="1">
            <a:spLocks noGrp="1"/>
          </p:cNvSpPr>
          <p:nvPr>
            <p:ph type="body" idx="2"/>
          </p:nvPr>
        </p:nvSpPr>
        <p:spPr>
          <a:xfrm>
            <a:off x="4648200" y="213361"/>
            <a:ext cx="4038600" cy="42366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8" name="Google Shape;28;p5"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31" name="Google Shape;31;p6"/>
          <p:cNvCxnSpPr/>
          <p:nvPr/>
        </p:nvCxnSpPr>
        <p:spPr>
          <a:xfrm>
            <a:off x="457200" y="1063228"/>
            <a:ext cx="4563600" cy="0"/>
          </a:xfrm>
          <a:prstGeom prst="straightConnector1">
            <a:avLst/>
          </a:prstGeom>
          <a:noFill/>
          <a:ln w="19050" cap="flat" cmpd="sng">
            <a:solidFill>
              <a:schemeClr val="lt2"/>
            </a:solidFill>
            <a:prstDash val="solid"/>
            <a:round/>
            <a:headEnd type="oval" w="med" len="med"/>
            <a:tailEnd type="oval" w="med" len="med"/>
          </a:ln>
        </p:spPr>
      </p:cxnSp>
      <p:pic>
        <p:nvPicPr>
          <p:cNvPr id="32" name="Google Shape;32;p6"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311700" y="445025"/>
            <a:ext cx="8520600" cy="572700"/>
          </a:xfrm>
          <a:prstGeom prst="rect">
            <a:avLst/>
          </a:prstGeom>
        </p:spPr>
        <p:txBody>
          <a:bodyPr spcFirstLastPara="1" wrap="square" lIns="91425" tIns="45700" rIns="91425" bIns="45700" anchor="ctr" anchorCtr="0">
            <a:noAutofit/>
          </a:bodyPr>
          <a:lstStyle>
            <a:lvl1pPr lvl="0" rtl="0">
              <a:spcBef>
                <a:spcPts val="0"/>
              </a:spcBef>
              <a:spcAft>
                <a:spcPts val="0"/>
              </a:spcAft>
              <a:buSzPts val="4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8"/>
          <p:cNvSpPr txBox="1">
            <a:spLocks noGrp="1"/>
          </p:cNvSpPr>
          <p:nvPr>
            <p:ph type="body" idx="1"/>
          </p:nvPr>
        </p:nvSpPr>
        <p:spPr>
          <a:xfrm>
            <a:off x="311700" y="1152475"/>
            <a:ext cx="8520600" cy="3416400"/>
          </a:xfrm>
          <a:prstGeom prst="rect">
            <a:avLst/>
          </a:prstGeom>
        </p:spPr>
        <p:txBody>
          <a:bodyPr spcFirstLastPara="1" wrap="square" lIns="91425" tIns="45700" rIns="91425" bIns="45700" anchor="t" anchorCtr="0">
            <a:noAutofit/>
          </a:bodyPr>
          <a:lstStyle>
            <a:lvl1pPr marL="457200" lvl="0" indent="-431800" rtl="0">
              <a:spcBef>
                <a:spcPts val="640"/>
              </a:spcBef>
              <a:spcAft>
                <a:spcPts val="0"/>
              </a:spcAft>
              <a:buSzPts val="3200"/>
              <a:buChar char="•"/>
              <a:defRPr/>
            </a:lvl1pPr>
            <a:lvl2pPr marL="914400" lvl="1" indent="-406400" rtl="0">
              <a:spcBef>
                <a:spcPts val="560"/>
              </a:spcBef>
              <a:spcAft>
                <a:spcPts val="0"/>
              </a:spcAft>
              <a:buSzPts val="2800"/>
              <a:buChar char="•"/>
              <a:defRPr/>
            </a:lvl2pPr>
            <a:lvl3pPr marL="1371600" lvl="2" indent="-381000" rtl="0">
              <a:spcBef>
                <a:spcPts val="480"/>
              </a:spcBef>
              <a:spcAft>
                <a:spcPts val="0"/>
              </a:spcAft>
              <a:buSzPts val="2400"/>
              <a:buChar char="•"/>
              <a:defRPr/>
            </a:lvl3pPr>
            <a:lvl4pPr marL="1828800" lvl="3" indent="-355600" rtl="0">
              <a:spcBef>
                <a:spcPts val="400"/>
              </a:spcBef>
              <a:spcAft>
                <a:spcPts val="0"/>
              </a:spcAft>
              <a:buSzPts val="2000"/>
              <a:buChar char="•"/>
              <a:defRPr/>
            </a:lvl4pPr>
            <a:lvl5pPr marL="2286000" lvl="4" indent="-355600" rtl="0">
              <a:spcBef>
                <a:spcPts val="400"/>
              </a:spcBef>
              <a:spcAft>
                <a:spcPts val="0"/>
              </a:spcAft>
              <a:buSzPts val="20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45700" rIns="91425" bIns="4570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1" name="Google Shape;41;p9"/>
          <p:cNvSpPr/>
          <p:nvPr/>
        </p:nvSpPr>
        <p:spPr>
          <a:xfrm>
            <a:off x="0" y="4908825"/>
            <a:ext cx="9144000" cy="234600"/>
          </a:xfrm>
          <a:prstGeom prst="rect">
            <a:avLst/>
          </a:prstGeom>
          <a:solidFill>
            <a:srgbClr val="FFC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p:nvPr/>
        </p:nvSpPr>
        <p:spPr>
          <a:xfrm>
            <a:off x="0" y="-12"/>
            <a:ext cx="9144000" cy="234600"/>
          </a:xfrm>
          <a:prstGeom prst="rect">
            <a:avLst/>
          </a:prstGeom>
          <a:solidFill>
            <a:srgbClr val="002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7"/>
        <p:cNvGrpSpPr/>
        <p:nvPr/>
      </p:nvGrpSpPr>
      <p:grpSpPr>
        <a:xfrm>
          <a:off x="0" y="0"/>
          <a:ext cx="0" cy="0"/>
          <a:chOff x="0" y="0"/>
          <a:chExt cx="0" cy="0"/>
        </a:xfrm>
      </p:grpSpPr>
      <p:sp>
        <p:nvSpPr>
          <p:cNvPr id="48" name="Google Shape;48;p11"/>
          <p:cNvSpPr txBox="1">
            <a:spLocks noGrp="1"/>
          </p:cNvSpPr>
          <p:nvPr>
            <p:ph type="ctrTitle"/>
          </p:nvPr>
        </p:nvSpPr>
        <p:spPr>
          <a:xfrm>
            <a:off x="685800" y="1414375"/>
            <a:ext cx="7772400" cy="11025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9" name="Google Shape;49;p11"/>
          <p:cNvSpPr txBox="1">
            <a:spLocks noGrp="1"/>
          </p:cNvSpPr>
          <p:nvPr>
            <p:ph type="subTitle" idx="1"/>
          </p:nvPr>
        </p:nvSpPr>
        <p:spPr>
          <a:xfrm>
            <a:off x="685800" y="2914650"/>
            <a:ext cx="6400800" cy="1314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560"/>
              </a:spcBef>
              <a:spcAft>
                <a:spcPts val="0"/>
              </a:spcAft>
              <a:buClr>
                <a:srgbClr val="88A78D"/>
              </a:buClr>
              <a:buSzPts val="2800"/>
              <a:buFont typeface="Helvetica Neue"/>
              <a:buNone/>
              <a:defRPr sz="2800" b="0" i="0" u="none" strike="noStrike" cap="none">
                <a:solidFill>
                  <a:srgbClr val="88A78D"/>
                </a:solidFill>
                <a:latin typeface="Helvetica Neue"/>
                <a:ea typeface="Helvetica Neue"/>
                <a:cs typeface="Helvetica Neue"/>
                <a:sym typeface="Helvetica Neue"/>
              </a:defRPr>
            </a:lvl2pPr>
            <a:lvl3pPr marR="0" lvl="2" algn="ctr" rtl="0">
              <a:lnSpc>
                <a:spcPct val="100000"/>
              </a:lnSpc>
              <a:spcBef>
                <a:spcPts val="480"/>
              </a:spcBef>
              <a:spcAft>
                <a:spcPts val="0"/>
              </a:spcAft>
              <a:buClr>
                <a:srgbClr val="88A78D"/>
              </a:buClr>
              <a:buSzPts val="2400"/>
              <a:buFont typeface="Helvetica Neue"/>
              <a:buNone/>
              <a:defRPr sz="2400" b="0" i="0" u="none" strike="noStrike" cap="none">
                <a:solidFill>
                  <a:srgbClr val="88A78D"/>
                </a:solidFill>
                <a:latin typeface="Helvetica Neue"/>
                <a:ea typeface="Helvetica Neue"/>
                <a:cs typeface="Helvetica Neue"/>
                <a:sym typeface="Helvetica Neue"/>
              </a:defRPr>
            </a:lvl3pPr>
            <a:lvl4pPr marR="0" lvl="3" algn="ctr" rtl="0">
              <a:lnSpc>
                <a:spcPct val="100000"/>
              </a:lnSpc>
              <a:spcBef>
                <a:spcPts val="400"/>
              </a:spcBef>
              <a:spcAft>
                <a:spcPts val="0"/>
              </a:spcAft>
              <a:buClr>
                <a:srgbClr val="88A78D"/>
              </a:buClr>
              <a:buSzPts val="2000"/>
              <a:buFont typeface="Helvetica Neue"/>
              <a:buNone/>
              <a:defRPr sz="2000" b="0" i="0" u="none" strike="noStrike" cap="none">
                <a:solidFill>
                  <a:srgbClr val="88A78D"/>
                </a:solidFill>
                <a:latin typeface="Helvetica Neue"/>
                <a:ea typeface="Helvetica Neue"/>
                <a:cs typeface="Helvetica Neue"/>
                <a:sym typeface="Helvetica Neue"/>
              </a:defRPr>
            </a:lvl4pPr>
            <a:lvl5pPr marR="0" lvl="4" algn="ctr" rtl="0">
              <a:lnSpc>
                <a:spcPct val="100000"/>
              </a:lnSpc>
              <a:spcBef>
                <a:spcPts val="400"/>
              </a:spcBef>
              <a:spcAft>
                <a:spcPts val="0"/>
              </a:spcAft>
              <a:buClr>
                <a:srgbClr val="88A78D"/>
              </a:buClr>
              <a:buSzPts val="2000"/>
              <a:buFont typeface="Helvetica Neue"/>
              <a:buNone/>
              <a:defRPr sz="2000" b="0" i="0" u="none" strike="noStrike" cap="none">
                <a:solidFill>
                  <a:srgbClr val="88A78D"/>
                </a:solidFill>
                <a:latin typeface="Helvetica Neue"/>
                <a:ea typeface="Helvetica Neue"/>
                <a:cs typeface="Helvetica Neue"/>
                <a:sym typeface="Helvetica Neue"/>
              </a:defRPr>
            </a:lvl5pPr>
            <a:lvl6pPr marR="0" lvl="5" algn="ctr" rtl="0">
              <a:lnSpc>
                <a:spcPct val="100000"/>
              </a:lnSpc>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6pPr>
            <a:lvl7pPr marR="0" lvl="6" algn="ctr" rtl="0">
              <a:lnSpc>
                <a:spcPct val="100000"/>
              </a:lnSpc>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7pPr>
            <a:lvl8pPr marR="0" lvl="7" algn="ctr" rtl="0">
              <a:lnSpc>
                <a:spcPct val="100000"/>
              </a:lnSpc>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8pPr>
            <a:lvl9pPr marR="0" lvl="8" algn="ctr" rtl="0">
              <a:lnSpc>
                <a:spcPct val="100000"/>
              </a:lnSpc>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9pPr>
          </a:lstStyle>
          <a:p>
            <a:endParaRPr/>
          </a:p>
        </p:txBody>
      </p:sp>
      <p:cxnSp>
        <p:nvCxnSpPr>
          <p:cNvPr id="50" name="Google Shape;50;p11"/>
          <p:cNvCxnSpPr/>
          <p:nvPr/>
        </p:nvCxnSpPr>
        <p:spPr>
          <a:xfrm>
            <a:off x="685800" y="2526270"/>
            <a:ext cx="4563600" cy="0"/>
          </a:xfrm>
          <a:prstGeom prst="straightConnector1">
            <a:avLst/>
          </a:prstGeom>
          <a:noFill/>
          <a:ln w="19050" cap="flat" cmpd="sng">
            <a:solidFill>
              <a:schemeClr val="lt2"/>
            </a:solidFill>
            <a:prstDash val="solid"/>
            <a:round/>
            <a:headEnd type="oval" w="med" len="med"/>
            <a:tailEnd type="oval" w="med" len="med"/>
          </a:ln>
        </p:spPr>
      </p:cxnSp>
      <p:pic>
        <p:nvPicPr>
          <p:cNvPr id="51" name="Google Shape;51;p11" descr="UOSignature-107-WHT-4C.eps"/>
          <p:cNvPicPr preferRelativeResize="0"/>
          <p:nvPr/>
        </p:nvPicPr>
        <p:blipFill rotWithShape="1">
          <a:blip r:embed="rId2">
            <a:alphaModFix/>
          </a:blip>
          <a:srcRect/>
          <a:stretch/>
        </p:blipFill>
        <p:spPr>
          <a:xfrm>
            <a:off x="6153650" y="4539209"/>
            <a:ext cx="2057398" cy="4286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rgbClr val="FFFFFF"/>
              </a:buClr>
              <a:buSzPts val="3200"/>
              <a:buFont typeface="Helvetica Neue"/>
              <a:buChar char="•"/>
              <a:defRPr sz="3200" b="0" i="0" u="none" strike="noStrike" cap="none">
                <a:solidFill>
                  <a:srgbClr val="FFFFFF"/>
                </a:solidFill>
                <a:latin typeface="Helvetica Neue"/>
                <a:ea typeface="Helvetica Neue"/>
                <a:cs typeface="Helvetica Neue"/>
                <a:sym typeface="Helvetica Neue"/>
              </a:defRPr>
            </a:lvl1pPr>
            <a:lvl2pPr marL="914400" marR="0" lvl="1" indent="-406400" algn="l" rtl="0">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2pPr>
            <a:lvl3pPr marL="1371600" marR="0" lvl="2" indent="-381000" algn="l" rtl="0">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4pPr>
            <a:lvl5pPr marL="2286000" marR="0" lvl="4"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8" name="Google Shape;8;p1" descr="mesh.png"/>
          <p:cNvPicPr preferRelativeResize="0"/>
          <p:nvPr/>
        </p:nvPicPr>
        <p:blipFill rotWithShape="1">
          <a:blip r:embed="rId10">
            <a:alphaModFix amt="41000"/>
          </a:blip>
          <a:srcRect l="11324" r="6484" b="67183"/>
          <a:stretch/>
        </p:blipFill>
        <p:spPr>
          <a:xfrm>
            <a:off x="0" y="3244138"/>
            <a:ext cx="9144001" cy="18993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10"/>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rgbClr val="FFFFFF"/>
              </a:buClr>
              <a:buSzPts val="3200"/>
              <a:buFont typeface="Helvetica Neue"/>
              <a:buChar char="•"/>
              <a:defRPr sz="3200" b="0" i="0" u="none" strike="noStrike" cap="none">
                <a:solidFill>
                  <a:srgbClr val="FFFFFF"/>
                </a:solidFill>
                <a:latin typeface="Helvetica Neue"/>
                <a:ea typeface="Helvetica Neue"/>
                <a:cs typeface="Helvetica Neue"/>
                <a:sym typeface="Helvetica Neue"/>
              </a:defRPr>
            </a:lvl1pPr>
            <a:lvl2pPr marL="914400" marR="0" lvl="1" indent="-406400" algn="l" rtl="0">
              <a:lnSpc>
                <a:spcPct val="100000"/>
              </a:lnSpc>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6" name="Google Shape;46;p10" descr="mesh.png"/>
          <p:cNvPicPr preferRelativeResize="0"/>
          <p:nvPr/>
        </p:nvPicPr>
        <p:blipFill rotWithShape="1">
          <a:blip r:embed="rId9">
            <a:alphaModFix amt="41000"/>
          </a:blip>
          <a:srcRect l="11325" r="6484" b="67182"/>
          <a:stretch/>
        </p:blipFill>
        <p:spPr>
          <a:xfrm>
            <a:off x="0" y="3244138"/>
            <a:ext cx="9144001" cy="18993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Autoregressive_model"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en.wikipedia.org/wiki/Deep_learning" TargetMode="External"/><Relationship Id="rId4" Type="http://schemas.openxmlformats.org/officeDocument/2006/relationships/hyperlink" Target="https://en.wikipedia.org/wiki/Language_mode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hyperlink" Target="https://www.techleer.com/articles/203-machine-learning-algorithm-backbone-of-emerging-technologi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arxiv.org/ct?url=https%3A%2F%2Fdx.doi.org%2F10.1103%252FPhysRevLett.114.111801&amp;v=4d891467"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hackernoon.com/@kozyrkov"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8"/>
          <p:cNvSpPr txBox="1">
            <a:spLocks noGrp="1"/>
          </p:cNvSpPr>
          <p:nvPr>
            <p:ph type="ctrTitle"/>
          </p:nvPr>
        </p:nvSpPr>
        <p:spPr>
          <a:xfrm>
            <a:off x="330375" y="1330725"/>
            <a:ext cx="7772400" cy="110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3600" dirty="0"/>
              <a:t>What is </a:t>
            </a:r>
            <a:r>
              <a:rPr lang="en" sz="3600"/>
              <a:t>Machine Learning</a:t>
            </a:r>
            <a:endParaRPr sz="3600" dirty="0"/>
          </a:p>
        </p:txBody>
      </p:sp>
      <p:sp>
        <p:nvSpPr>
          <p:cNvPr id="81" name="Google Shape;81;p18"/>
          <p:cNvSpPr txBox="1">
            <a:spLocks noGrp="1"/>
          </p:cNvSpPr>
          <p:nvPr>
            <p:ph type="subTitle" idx="1"/>
          </p:nvPr>
        </p:nvSpPr>
        <p:spPr>
          <a:xfrm>
            <a:off x="685800" y="2914650"/>
            <a:ext cx="6400800" cy="13146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
              <a:t>Jake Searcy</a:t>
            </a:r>
            <a:endParaRPr/>
          </a:p>
          <a:p>
            <a:pPr marL="0" lvl="0" indent="0" algn="l" rtl="0">
              <a:spcBef>
                <a:spcPts val="640"/>
              </a:spcBef>
              <a:spcAft>
                <a:spcPts val="0"/>
              </a:spcAft>
              <a:buNone/>
            </a:pPr>
            <a:r>
              <a:rPr lang="en" sz="1800"/>
              <a:t>Assistant Research Professor of Data Science</a:t>
            </a:r>
            <a:endParaRPr sz="1800"/>
          </a:p>
        </p:txBody>
      </p:sp>
      <p:pic>
        <p:nvPicPr>
          <p:cNvPr id="4" name="Picture 3">
            <a:extLst>
              <a:ext uri="{FF2B5EF4-FFF2-40B4-BE49-F238E27FC236}">
                <a16:creationId xmlns:a16="http://schemas.microsoft.com/office/drawing/2014/main" id="{ED9E5EC4-FCCC-7BE6-638A-7F447CE20740}"/>
              </a:ext>
            </a:extLst>
          </p:cNvPr>
          <p:cNvPicPr>
            <a:picLocks noChangeAspect="1"/>
          </p:cNvPicPr>
          <p:nvPr/>
        </p:nvPicPr>
        <p:blipFill rotWithShape="1">
          <a:blip r:embed="rId3">
            <a:clrChange>
              <a:clrFrom>
                <a:srgbClr val="FFFFFF"/>
              </a:clrFrom>
              <a:clrTo>
                <a:srgbClr val="FFFFFF">
                  <a:alpha val="0"/>
                </a:srgbClr>
              </a:clrTo>
            </a:clrChange>
            <a:alphaModFix amt="22000"/>
          </a:blip>
          <a:srcRect l="14155" r="4583" b="14912"/>
          <a:stretch/>
        </p:blipFill>
        <p:spPr>
          <a:xfrm rot="16200000">
            <a:off x="1337868" y="-184694"/>
            <a:ext cx="4772279" cy="53655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Data - Supervised</a:t>
            </a:r>
            <a:endParaRPr/>
          </a:p>
        </p:txBody>
      </p:sp>
      <p:sp>
        <p:nvSpPr>
          <p:cNvPr id="144" name="Google Shape;144;p27"/>
          <p:cNvSpPr txBox="1">
            <a:spLocks noGrp="1"/>
          </p:cNvSpPr>
          <p:nvPr>
            <p:ph type="body" idx="1"/>
          </p:nvPr>
        </p:nvSpPr>
        <p:spPr>
          <a:xfrm>
            <a:off x="457200" y="1200151"/>
            <a:ext cx="8229600" cy="11577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a:t>Just a series of example inputs and a series of example outputs</a:t>
            </a:r>
            <a:endParaRPr/>
          </a:p>
          <a:p>
            <a:pPr marL="0" lvl="0" indent="0" algn="l" rtl="0">
              <a:spcBef>
                <a:spcPts val="640"/>
              </a:spcBef>
              <a:spcAft>
                <a:spcPts val="0"/>
              </a:spcAft>
              <a:buNone/>
            </a:pPr>
            <a:endParaRPr/>
          </a:p>
        </p:txBody>
      </p:sp>
      <p:pic>
        <p:nvPicPr>
          <p:cNvPr id="145" name="Google Shape;145;p27"/>
          <p:cNvPicPr preferRelativeResize="0"/>
          <p:nvPr/>
        </p:nvPicPr>
        <p:blipFill>
          <a:blip r:embed="rId3">
            <a:alphaModFix/>
          </a:blip>
          <a:stretch>
            <a:fillRect/>
          </a:stretch>
        </p:blipFill>
        <p:spPr>
          <a:xfrm>
            <a:off x="3397625" y="2494626"/>
            <a:ext cx="4410398" cy="2480849"/>
          </a:xfrm>
          <a:prstGeom prst="rect">
            <a:avLst/>
          </a:prstGeom>
          <a:noFill/>
          <a:ln>
            <a:noFill/>
          </a:ln>
        </p:spPr>
      </p:pic>
      <p:sp>
        <p:nvSpPr>
          <p:cNvPr id="146" name="Google Shape;146;p27"/>
          <p:cNvSpPr txBox="1">
            <a:spLocks noGrp="1"/>
          </p:cNvSpPr>
          <p:nvPr>
            <p:ph type="body" idx="1"/>
          </p:nvPr>
        </p:nvSpPr>
        <p:spPr>
          <a:xfrm>
            <a:off x="161375" y="3028950"/>
            <a:ext cx="3075000" cy="1157700"/>
          </a:xfrm>
          <a:prstGeom prst="rect">
            <a:avLst/>
          </a:prstGeom>
        </p:spPr>
        <p:txBody>
          <a:bodyPr spcFirstLastPara="1" wrap="square" lIns="91425" tIns="45700" rIns="91425" bIns="45700" anchor="t" anchorCtr="0">
            <a:noAutofit/>
          </a:bodyPr>
          <a:lstStyle/>
          <a:p>
            <a:pPr marL="457200" lvl="0" indent="-387350" algn="l" rtl="0">
              <a:spcBef>
                <a:spcPts val="640"/>
              </a:spcBef>
              <a:spcAft>
                <a:spcPts val="0"/>
              </a:spcAft>
              <a:buSzPts val="2500"/>
              <a:buChar char="●"/>
            </a:pPr>
            <a:r>
              <a:rPr lang="en" sz="2500"/>
              <a:t>What are the inputs and outputs here?</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Data - Supervised</a:t>
            </a:r>
            <a:endParaRPr/>
          </a:p>
        </p:txBody>
      </p:sp>
      <p:pic>
        <p:nvPicPr>
          <p:cNvPr id="152" name="Google Shape;152;p28"/>
          <p:cNvPicPr preferRelativeResize="0"/>
          <p:nvPr/>
        </p:nvPicPr>
        <p:blipFill>
          <a:blip r:embed="rId3">
            <a:alphaModFix/>
          </a:blip>
          <a:stretch>
            <a:fillRect/>
          </a:stretch>
        </p:blipFill>
        <p:spPr>
          <a:xfrm>
            <a:off x="304500" y="2185850"/>
            <a:ext cx="3230950" cy="1817400"/>
          </a:xfrm>
          <a:prstGeom prst="rect">
            <a:avLst/>
          </a:prstGeom>
          <a:noFill/>
          <a:ln>
            <a:noFill/>
          </a:ln>
        </p:spPr>
      </p:pic>
      <p:pic>
        <p:nvPicPr>
          <p:cNvPr id="153" name="Google Shape;153;p28"/>
          <p:cNvPicPr preferRelativeResize="0"/>
          <p:nvPr/>
        </p:nvPicPr>
        <p:blipFill>
          <a:blip r:embed="rId4">
            <a:alphaModFix/>
          </a:blip>
          <a:stretch>
            <a:fillRect/>
          </a:stretch>
        </p:blipFill>
        <p:spPr>
          <a:xfrm>
            <a:off x="3768050" y="1970676"/>
            <a:ext cx="1999450" cy="3085650"/>
          </a:xfrm>
          <a:prstGeom prst="rect">
            <a:avLst/>
          </a:prstGeom>
          <a:noFill/>
          <a:ln>
            <a:noFill/>
          </a:ln>
        </p:spPr>
      </p:pic>
      <p:pic>
        <p:nvPicPr>
          <p:cNvPr id="154" name="Google Shape;154;p28"/>
          <p:cNvPicPr preferRelativeResize="0"/>
          <p:nvPr/>
        </p:nvPicPr>
        <p:blipFill>
          <a:blip r:embed="rId5">
            <a:alphaModFix/>
          </a:blip>
          <a:stretch>
            <a:fillRect/>
          </a:stretch>
        </p:blipFill>
        <p:spPr>
          <a:xfrm>
            <a:off x="6199870" y="1801550"/>
            <a:ext cx="2189368" cy="2451525"/>
          </a:xfrm>
          <a:prstGeom prst="rect">
            <a:avLst/>
          </a:prstGeom>
          <a:noFill/>
          <a:ln>
            <a:noFill/>
          </a:ln>
        </p:spPr>
      </p:pic>
      <p:sp>
        <p:nvSpPr>
          <p:cNvPr id="155" name="Google Shape;155;p28"/>
          <p:cNvSpPr txBox="1"/>
          <p:nvPr/>
        </p:nvSpPr>
        <p:spPr>
          <a:xfrm>
            <a:off x="6272100" y="850925"/>
            <a:ext cx="18132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lt1"/>
                </a:solidFill>
                <a:latin typeface="Helvetica Neue"/>
                <a:ea typeface="Helvetica Neue"/>
                <a:cs typeface="Helvetica Neue"/>
                <a:sym typeface="Helvetica Neue"/>
              </a:rPr>
              <a:t>Locations</a:t>
            </a:r>
            <a:br>
              <a:rPr lang="en" sz="2800">
                <a:solidFill>
                  <a:schemeClr val="lt1"/>
                </a:solidFill>
                <a:latin typeface="Helvetica Neue"/>
                <a:ea typeface="Helvetica Neue"/>
                <a:cs typeface="Helvetica Neue"/>
                <a:sym typeface="Helvetica Neue"/>
              </a:rPr>
            </a:br>
            <a:r>
              <a:rPr lang="en" sz="2800">
                <a:solidFill>
                  <a:schemeClr val="lt1"/>
                </a:solidFill>
                <a:latin typeface="Helvetica Neue"/>
                <a:ea typeface="Helvetica Neue"/>
                <a:cs typeface="Helvetica Neue"/>
                <a:sym typeface="Helvetica Neue"/>
              </a:rPr>
              <a:t>X,Y</a:t>
            </a:r>
            <a:endParaRPr sz="2800">
              <a:solidFill>
                <a:schemeClr val="lt1"/>
              </a:solidFill>
              <a:latin typeface="Helvetica Neue"/>
              <a:ea typeface="Helvetica Neue"/>
              <a:cs typeface="Helvetica Neue"/>
              <a:sym typeface="Helvetica Neue"/>
            </a:endParaRPr>
          </a:p>
        </p:txBody>
      </p:sp>
      <p:sp>
        <p:nvSpPr>
          <p:cNvPr id="156" name="Google Shape;156;p28"/>
          <p:cNvSpPr txBox="1"/>
          <p:nvPr/>
        </p:nvSpPr>
        <p:spPr>
          <a:xfrm>
            <a:off x="3774600" y="1366475"/>
            <a:ext cx="15948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a:solidFill>
                  <a:schemeClr val="lt1"/>
                </a:solidFill>
                <a:latin typeface="Helvetica Neue"/>
                <a:ea typeface="Helvetica Neue"/>
                <a:cs typeface="Helvetica Neue"/>
                <a:sym typeface="Helvetica Neue"/>
              </a:rPr>
              <a:t>Pixels</a:t>
            </a:r>
            <a:endParaRPr sz="2900">
              <a:solidFill>
                <a:schemeClr val="lt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Example 2</a:t>
            </a:r>
            <a:endParaRPr/>
          </a:p>
        </p:txBody>
      </p:sp>
      <p:sp>
        <p:nvSpPr>
          <p:cNvPr id="162" name="Google Shape;162;p29"/>
          <p:cNvSpPr txBox="1"/>
          <p:nvPr/>
        </p:nvSpPr>
        <p:spPr>
          <a:xfrm>
            <a:off x="165600" y="1944025"/>
            <a:ext cx="88128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i="1">
                <a:solidFill>
                  <a:schemeClr val="lt1"/>
                </a:solidFill>
              </a:rPr>
              <a:t>Prompt: Why is it important for bench scientists to learn about machine learning?</a:t>
            </a:r>
            <a:endParaRPr sz="1700" b="1" i="1">
              <a:solidFill>
                <a:schemeClr val="lt1"/>
              </a:solidFill>
            </a:endParaRPr>
          </a:p>
          <a:p>
            <a:pPr marL="0" lvl="0" indent="0" algn="l" rtl="0">
              <a:spcBef>
                <a:spcPts val="0"/>
              </a:spcBef>
              <a:spcAft>
                <a:spcPts val="0"/>
              </a:spcAft>
              <a:buNone/>
            </a:pPr>
            <a:endParaRPr sz="1700" b="1" i="1">
              <a:solidFill>
                <a:schemeClr val="lt1"/>
              </a:solidFill>
            </a:endParaRPr>
          </a:p>
          <a:p>
            <a:pPr marL="0" lvl="0" indent="0" algn="l" rtl="0">
              <a:spcBef>
                <a:spcPts val="0"/>
              </a:spcBef>
              <a:spcAft>
                <a:spcPts val="0"/>
              </a:spcAft>
              <a:buNone/>
            </a:pPr>
            <a:r>
              <a:rPr lang="en" sz="1700" b="1">
                <a:solidFill>
                  <a:schemeClr val="lt1"/>
                </a:solidFill>
              </a:rPr>
              <a:t>GPT-3</a:t>
            </a:r>
            <a:br>
              <a:rPr lang="en" sz="1700">
                <a:solidFill>
                  <a:schemeClr val="lt1"/>
                </a:solidFill>
              </a:rPr>
            </a:br>
            <a:r>
              <a:rPr lang="en" sz="1700">
                <a:solidFill>
                  <a:schemeClr val="lt1"/>
                </a:solidFill>
              </a:rPr>
              <a:t>There are many reasons why bench scientists should learn about machine learning. Machine learning can help bench scientists automate data analysis, find patterns in data more quickly, and make better predictions. Additionally, machine learning is a rapidly growing field, and bench scientists who are familiar with machine learning will be better positioned to take advantage of new opportunities as they arise.</a:t>
            </a:r>
            <a:endParaRPr sz="1700">
              <a:solidFill>
                <a:schemeClr val="lt1"/>
              </a:solidFill>
            </a:endParaRPr>
          </a:p>
          <a:p>
            <a:pPr marL="0" lvl="0" indent="0" algn="l" rtl="0">
              <a:spcBef>
                <a:spcPts val="0"/>
              </a:spcBef>
              <a:spcAft>
                <a:spcPts val="0"/>
              </a:spcAft>
              <a:buNone/>
            </a:pPr>
            <a:endParaRPr sz="1700">
              <a:solidFill>
                <a:schemeClr val="lt1"/>
              </a:solidFill>
            </a:endParaRPr>
          </a:p>
        </p:txBody>
      </p:sp>
      <p:sp>
        <p:nvSpPr>
          <p:cNvPr id="163" name="Google Shape;163;p29"/>
          <p:cNvSpPr txBox="1">
            <a:spLocks noGrp="1"/>
          </p:cNvSpPr>
          <p:nvPr>
            <p:ph type="body" idx="1"/>
          </p:nvPr>
        </p:nvSpPr>
        <p:spPr>
          <a:xfrm>
            <a:off x="74100" y="1286225"/>
            <a:ext cx="8904300" cy="1157700"/>
          </a:xfrm>
          <a:prstGeom prst="rect">
            <a:avLst/>
          </a:prstGeom>
        </p:spPr>
        <p:txBody>
          <a:bodyPr spcFirstLastPara="1" wrap="square" lIns="91425" tIns="45700" rIns="91425" bIns="45700" anchor="t" anchorCtr="0">
            <a:noAutofit/>
          </a:bodyPr>
          <a:lstStyle/>
          <a:p>
            <a:pPr marL="457200" lvl="0" indent="-387350" algn="l" rtl="0">
              <a:spcBef>
                <a:spcPts val="640"/>
              </a:spcBef>
              <a:spcAft>
                <a:spcPts val="0"/>
              </a:spcAft>
              <a:buSzPts val="2500"/>
              <a:buChar char="●"/>
            </a:pPr>
            <a:r>
              <a:rPr lang="en" sz="2500"/>
              <a:t>What are the inputs and outputs here?</a:t>
            </a:r>
            <a:endParaRPr sz="2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504288" y="197053"/>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lt1"/>
                </a:solidFill>
              </a:rPr>
              <a:t>Example 3</a:t>
            </a:r>
            <a:endParaRPr/>
          </a:p>
        </p:txBody>
      </p:sp>
      <p:pic>
        <p:nvPicPr>
          <p:cNvPr id="169" name="Google Shape;169;p30"/>
          <p:cNvPicPr preferRelativeResize="0"/>
          <p:nvPr/>
        </p:nvPicPr>
        <p:blipFill>
          <a:blip r:embed="rId3">
            <a:alphaModFix/>
          </a:blip>
          <a:stretch>
            <a:fillRect/>
          </a:stretch>
        </p:blipFill>
        <p:spPr>
          <a:xfrm>
            <a:off x="339575" y="1238025"/>
            <a:ext cx="8559024" cy="3468675"/>
          </a:xfrm>
          <a:prstGeom prst="rect">
            <a:avLst/>
          </a:prstGeom>
          <a:noFill/>
          <a:ln>
            <a:noFill/>
          </a:ln>
        </p:spPr>
      </p:pic>
      <p:sp>
        <p:nvSpPr>
          <p:cNvPr id="170" name="Google Shape;170;p30"/>
          <p:cNvSpPr txBox="1"/>
          <p:nvPr/>
        </p:nvSpPr>
        <p:spPr>
          <a:xfrm>
            <a:off x="1016225" y="39222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https://openai.com/dall-e-2/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Supervised  Learning</a:t>
            </a:r>
            <a:endParaRPr/>
          </a:p>
        </p:txBody>
      </p:sp>
      <p:sp>
        <p:nvSpPr>
          <p:cNvPr id="176" name="Google Shape;176;p31"/>
          <p:cNvSpPr txBox="1">
            <a:spLocks noGrp="1"/>
          </p:cNvSpPr>
          <p:nvPr>
            <p:ph type="body" idx="1"/>
          </p:nvPr>
        </p:nvSpPr>
        <p:spPr>
          <a:xfrm>
            <a:off x="457200" y="1200151"/>
            <a:ext cx="8229600" cy="32196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a:t>Lots of ML algorithms for utilizing all kinds of data in all kinds of combinations</a:t>
            </a:r>
            <a:endParaRPr/>
          </a:p>
          <a:p>
            <a:pPr marL="0" lvl="0" indent="0" algn="l" rtl="0">
              <a:spcBef>
                <a:spcPts val="640"/>
              </a:spcBef>
              <a:spcAft>
                <a:spcPts val="0"/>
              </a:spcAft>
              <a:buNone/>
            </a:pPr>
            <a:endParaRPr/>
          </a:p>
          <a:p>
            <a:pPr marL="457200" lvl="0" indent="-431800" algn="l" rtl="0">
              <a:spcBef>
                <a:spcPts val="640"/>
              </a:spcBef>
              <a:spcAft>
                <a:spcPts val="0"/>
              </a:spcAft>
              <a:buSzPts val="3200"/>
              <a:buChar char="●"/>
            </a:pPr>
            <a:r>
              <a:rPr lang="en"/>
              <a:t>This can be fun, creative and useful and creating the training datasets is the first step.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Common Vocab</a:t>
            </a:r>
            <a:endParaRPr/>
          </a:p>
        </p:txBody>
      </p:sp>
      <p:sp>
        <p:nvSpPr>
          <p:cNvPr id="182" name="Google Shape;182;p32"/>
          <p:cNvSpPr txBox="1">
            <a:spLocks noGrp="1"/>
          </p:cNvSpPr>
          <p:nvPr>
            <p:ph type="body" idx="1"/>
          </p:nvPr>
        </p:nvSpPr>
        <p:spPr>
          <a:xfrm>
            <a:off x="323500" y="1155576"/>
            <a:ext cx="8229600" cy="32196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a:t>x’s - often used to represent input data</a:t>
            </a:r>
            <a:endParaRPr/>
          </a:p>
          <a:p>
            <a:pPr marL="457200" lvl="0" indent="-431800" algn="l" rtl="0">
              <a:spcBef>
                <a:spcPts val="0"/>
              </a:spcBef>
              <a:spcAft>
                <a:spcPts val="0"/>
              </a:spcAft>
              <a:buSzPts val="3200"/>
              <a:buChar char="●"/>
            </a:pPr>
            <a:r>
              <a:rPr lang="en"/>
              <a:t>y’s - often used to represent target labels</a:t>
            </a:r>
            <a:endParaRPr/>
          </a:p>
          <a:p>
            <a:pPr marL="457200" lvl="0" indent="-431800" algn="l" rtl="0">
              <a:spcBef>
                <a:spcPts val="0"/>
              </a:spcBef>
              <a:spcAft>
                <a:spcPts val="0"/>
              </a:spcAft>
              <a:buSzPts val="3200"/>
              <a:buChar char="●"/>
            </a:pPr>
            <a:r>
              <a:rPr lang="en"/>
              <a:t>From x predict y   (  P(y|x) )</a:t>
            </a:r>
            <a:endParaRPr/>
          </a:p>
          <a:p>
            <a:pPr marL="457200" lvl="0" indent="-431800" algn="l" rtl="0">
              <a:spcBef>
                <a:spcPts val="0"/>
              </a:spcBef>
              <a:spcAft>
                <a:spcPts val="0"/>
              </a:spcAft>
              <a:buSzPts val="3200"/>
              <a:buChar char="●"/>
            </a:pPr>
            <a:r>
              <a:rPr lang="en"/>
              <a:t>Classification</a:t>
            </a:r>
            <a:endParaRPr/>
          </a:p>
          <a:p>
            <a:pPr marL="914400" lvl="1" indent="-406400" algn="l" rtl="0">
              <a:spcBef>
                <a:spcPts val="0"/>
              </a:spcBef>
              <a:spcAft>
                <a:spcPts val="0"/>
              </a:spcAft>
              <a:buSzPts val="2800"/>
              <a:buChar char="○"/>
            </a:pPr>
            <a:r>
              <a:rPr lang="en"/>
              <a:t>y is a class label (cat,dog etc.)</a:t>
            </a:r>
            <a:endParaRPr/>
          </a:p>
          <a:p>
            <a:pPr marL="457200" lvl="0" indent="-431800" algn="l" rtl="0">
              <a:spcBef>
                <a:spcPts val="0"/>
              </a:spcBef>
              <a:spcAft>
                <a:spcPts val="0"/>
              </a:spcAft>
              <a:buSzPts val="3200"/>
              <a:buChar char="●"/>
            </a:pPr>
            <a:r>
              <a:rPr lang="en"/>
              <a:t>Regression</a:t>
            </a:r>
            <a:endParaRPr/>
          </a:p>
          <a:p>
            <a:pPr marL="914400" lvl="1" indent="-406400" algn="l" rtl="0">
              <a:spcBef>
                <a:spcPts val="0"/>
              </a:spcBef>
              <a:spcAft>
                <a:spcPts val="0"/>
              </a:spcAft>
              <a:buSzPts val="2800"/>
              <a:buChar char="○"/>
            </a:pPr>
            <a:r>
              <a:rPr lang="en"/>
              <a:t>y is a continuous variable (location, miles per gallon etc.)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Supervised Goals</a:t>
            </a:r>
            <a:endParaRPr/>
          </a:p>
        </p:txBody>
      </p:sp>
      <p:sp>
        <p:nvSpPr>
          <p:cNvPr id="188" name="Google Shape;188;p33"/>
          <p:cNvSpPr txBox="1">
            <a:spLocks noGrp="1"/>
          </p:cNvSpPr>
          <p:nvPr>
            <p:ph type="body" idx="1"/>
          </p:nvPr>
        </p:nvSpPr>
        <p:spPr>
          <a:xfrm>
            <a:off x="323500" y="1155576"/>
            <a:ext cx="8229600" cy="32196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a:t>Classification</a:t>
            </a:r>
            <a:endParaRPr/>
          </a:p>
          <a:p>
            <a:pPr marL="914400" lvl="1" indent="-406400" algn="l" rtl="0">
              <a:spcBef>
                <a:spcPts val="0"/>
              </a:spcBef>
              <a:spcAft>
                <a:spcPts val="0"/>
              </a:spcAft>
              <a:buSzPts val="2800"/>
              <a:buChar char="○"/>
            </a:pPr>
            <a:r>
              <a:rPr lang="en"/>
              <a:t>y’s - often used to represent target labels</a:t>
            </a:r>
            <a:endParaRPr/>
          </a:p>
          <a:p>
            <a:pPr marL="914400" lvl="1" indent="-406400" algn="l" rtl="0">
              <a:spcBef>
                <a:spcPts val="0"/>
              </a:spcBef>
              <a:spcAft>
                <a:spcPts val="0"/>
              </a:spcAft>
              <a:buSzPts val="2800"/>
              <a:buChar char="○"/>
            </a:pPr>
            <a:r>
              <a:rPr lang="en"/>
              <a:t>From x predict y   (  P(y|x) )</a:t>
            </a:r>
            <a:endParaRPr/>
          </a:p>
          <a:p>
            <a:pPr marL="457200" lvl="0" indent="-431800" algn="l" rtl="0">
              <a:spcBef>
                <a:spcPts val="0"/>
              </a:spcBef>
              <a:spcAft>
                <a:spcPts val="0"/>
              </a:spcAft>
              <a:buSzPts val="3200"/>
              <a:buChar char="●"/>
            </a:pPr>
            <a:r>
              <a:rPr lang="en"/>
              <a:t>Classification</a:t>
            </a:r>
            <a:endParaRPr/>
          </a:p>
          <a:p>
            <a:pPr marL="914400" lvl="1" indent="-406400" algn="l" rtl="0">
              <a:spcBef>
                <a:spcPts val="0"/>
              </a:spcBef>
              <a:spcAft>
                <a:spcPts val="0"/>
              </a:spcAft>
              <a:buSzPts val="2800"/>
              <a:buChar char="○"/>
            </a:pPr>
            <a:r>
              <a:rPr lang="en"/>
              <a:t>y is a class label (cat,dog etc.)</a:t>
            </a:r>
            <a:endParaRPr/>
          </a:p>
          <a:p>
            <a:pPr marL="457200" lvl="0" indent="-431800" algn="l" rtl="0">
              <a:spcBef>
                <a:spcPts val="0"/>
              </a:spcBef>
              <a:spcAft>
                <a:spcPts val="0"/>
              </a:spcAft>
              <a:buSzPts val="3200"/>
              <a:buChar char="●"/>
            </a:pPr>
            <a:r>
              <a:rPr lang="en"/>
              <a:t>Regression</a:t>
            </a:r>
            <a:endParaRPr/>
          </a:p>
          <a:p>
            <a:pPr marL="914400" lvl="1" indent="-406400" algn="l" rtl="0">
              <a:spcBef>
                <a:spcPts val="0"/>
              </a:spcBef>
              <a:spcAft>
                <a:spcPts val="0"/>
              </a:spcAft>
              <a:buSzPts val="2800"/>
              <a:buChar char="○"/>
            </a:pPr>
            <a:r>
              <a:rPr lang="en"/>
              <a:t>y is a continuous variable (location, miles per gallon etc.)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p:nvPr/>
        </p:nvSpPr>
        <p:spPr>
          <a:xfrm>
            <a:off x="62400" y="71325"/>
            <a:ext cx="7550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a:solidFill>
                  <a:schemeClr val="lt1"/>
                </a:solidFill>
                <a:latin typeface="Helvetica Neue"/>
                <a:ea typeface="Helvetica Neue"/>
                <a:cs typeface="Helvetica Neue"/>
                <a:sym typeface="Helvetica Neue"/>
              </a:rPr>
              <a:t>Unsupervised Learning</a:t>
            </a:r>
            <a:endParaRPr sz="4800">
              <a:solidFill>
                <a:schemeClr val="lt1"/>
              </a:solidFill>
              <a:latin typeface="Helvetica Neue"/>
              <a:ea typeface="Helvetica Neue"/>
              <a:cs typeface="Helvetica Neue"/>
              <a:sym typeface="Helvetica Neue"/>
            </a:endParaRPr>
          </a:p>
        </p:txBody>
      </p:sp>
      <p:sp>
        <p:nvSpPr>
          <p:cNvPr id="194" name="Google Shape;194;p34"/>
          <p:cNvSpPr txBox="1"/>
          <p:nvPr/>
        </p:nvSpPr>
        <p:spPr>
          <a:xfrm>
            <a:off x="312000" y="1444100"/>
            <a:ext cx="77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5" name="Google Shape;195;p34"/>
          <p:cNvSpPr txBox="1"/>
          <p:nvPr/>
        </p:nvSpPr>
        <p:spPr>
          <a:xfrm>
            <a:off x="221850" y="1402050"/>
            <a:ext cx="8700300" cy="3140100"/>
          </a:xfrm>
          <a:prstGeom prst="rect">
            <a:avLst/>
          </a:prstGeom>
          <a:noFill/>
          <a:ln>
            <a:noFill/>
          </a:ln>
        </p:spPr>
        <p:txBody>
          <a:bodyPr spcFirstLastPara="1" wrap="square" lIns="91425" tIns="91425" rIns="91425" bIns="91425" anchor="t" anchorCtr="0">
            <a:spAutoFit/>
          </a:bodyPr>
          <a:lstStyle/>
          <a:p>
            <a:pPr marL="457200" lvl="0" indent="-431800" algn="l" rtl="0">
              <a:spcBef>
                <a:spcPts val="640"/>
              </a:spcBef>
              <a:spcAft>
                <a:spcPts val="0"/>
              </a:spcAft>
              <a:buClr>
                <a:schemeClr val="lt1"/>
              </a:buClr>
              <a:buSzPts val="3200"/>
              <a:buFont typeface="Helvetica Neue"/>
              <a:buChar char="●"/>
            </a:pPr>
            <a:r>
              <a:rPr lang="en" sz="3200">
                <a:solidFill>
                  <a:schemeClr val="lt1"/>
                </a:solidFill>
                <a:latin typeface="Helvetica Neue"/>
                <a:ea typeface="Helvetica Neue"/>
                <a:cs typeface="Helvetica Neue"/>
                <a:sym typeface="Helvetica Neue"/>
              </a:rPr>
              <a:t>Just examples</a:t>
            </a:r>
            <a:r>
              <a:rPr lang="en" sz="3200" b="1">
                <a:solidFill>
                  <a:schemeClr val="lt1"/>
                </a:solidFill>
                <a:latin typeface="Helvetica Neue"/>
                <a:ea typeface="Helvetica Neue"/>
                <a:cs typeface="Helvetica Neue"/>
                <a:sym typeface="Helvetica Neue"/>
              </a:rPr>
              <a:t> No-Labels</a:t>
            </a:r>
            <a:endParaRPr sz="3200" b="1">
              <a:solidFill>
                <a:schemeClr val="lt1"/>
              </a:solidFill>
              <a:latin typeface="Helvetica Neue"/>
              <a:ea typeface="Helvetica Neue"/>
              <a:cs typeface="Helvetica Neue"/>
              <a:sym typeface="Helvetica Neue"/>
            </a:endParaRPr>
          </a:p>
          <a:p>
            <a:pPr marL="914400" lvl="1" indent="-431800" algn="l" rtl="0">
              <a:spcBef>
                <a:spcPts val="0"/>
              </a:spcBef>
              <a:spcAft>
                <a:spcPts val="0"/>
              </a:spcAft>
              <a:buClr>
                <a:schemeClr val="lt1"/>
              </a:buClr>
              <a:buSzPts val="3200"/>
              <a:buFont typeface="Helvetica Neue"/>
              <a:buChar char="○"/>
            </a:pPr>
            <a:r>
              <a:rPr lang="en" sz="3200">
                <a:solidFill>
                  <a:schemeClr val="lt1"/>
                </a:solidFill>
                <a:latin typeface="Helvetica Neue"/>
                <a:ea typeface="Helvetica Neue"/>
                <a:cs typeface="Helvetica Neue"/>
                <a:sym typeface="Helvetica Neue"/>
              </a:rPr>
              <a:t>Dimensionality Reduction</a:t>
            </a:r>
            <a:endParaRPr sz="3200">
              <a:solidFill>
                <a:schemeClr val="lt1"/>
              </a:solidFill>
              <a:latin typeface="Helvetica Neue"/>
              <a:ea typeface="Helvetica Neue"/>
              <a:cs typeface="Helvetica Neue"/>
              <a:sym typeface="Helvetica Neue"/>
            </a:endParaRPr>
          </a:p>
          <a:p>
            <a:pPr marL="1371600" lvl="2" indent="-431800" algn="l" rtl="0">
              <a:spcBef>
                <a:spcPts val="0"/>
              </a:spcBef>
              <a:spcAft>
                <a:spcPts val="0"/>
              </a:spcAft>
              <a:buClr>
                <a:schemeClr val="lt1"/>
              </a:buClr>
              <a:buSzPts val="3200"/>
              <a:buFont typeface="Helvetica Neue"/>
              <a:buChar char="■"/>
            </a:pPr>
            <a:r>
              <a:rPr lang="en" sz="3200">
                <a:solidFill>
                  <a:schemeClr val="lt1"/>
                </a:solidFill>
                <a:latin typeface="Helvetica Neue"/>
                <a:ea typeface="Helvetica Neue"/>
                <a:cs typeface="Helvetica Neue"/>
                <a:sym typeface="Helvetica Neue"/>
              </a:rPr>
              <a:t>Your data has too many variables</a:t>
            </a:r>
            <a:endParaRPr sz="3200">
              <a:solidFill>
                <a:schemeClr val="lt1"/>
              </a:solidFill>
              <a:latin typeface="Helvetica Neue"/>
              <a:ea typeface="Helvetica Neue"/>
              <a:cs typeface="Helvetica Neue"/>
              <a:sym typeface="Helvetica Neue"/>
            </a:endParaRPr>
          </a:p>
          <a:p>
            <a:pPr marL="914400" lvl="1" indent="-431800" algn="l" rtl="0">
              <a:spcBef>
                <a:spcPts val="0"/>
              </a:spcBef>
              <a:spcAft>
                <a:spcPts val="0"/>
              </a:spcAft>
              <a:buClr>
                <a:schemeClr val="lt1"/>
              </a:buClr>
              <a:buSzPts val="3200"/>
              <a:buFont typeface="Helvetica Neue"/>
              <a:buChar char="○"/>
            </a:pPr>
            <a:r>
              <a:rPr lang="en" sz="3200">
                <a:solidFill>
                  <a:schemeClr val="lt1"/>
                </a:solidFill>
                <a:latin typeface="Helvetica Neue"/>
                <a:ea typeface="Helvetica Neue"/>
                <a:cs typeface="Helvetica Neue"/>
                <a:sym typeface="Helvetica Neue"/>
              </a:rPr>
              <a:t>Clustering</a:t>
            </a:r>
            <a:endParaRPr sz="3200">
              <a:solidFill>
                <a:schemeClr val="lt1"/>
              </a:solidFill>
              <a:latin typeface="Helvetica Neue"/>
              <a:ea typeface="Helvetica Neue"/>
              <a:cs typeface="Helvetica Neue"/>
              <a:sym typeface="Helvetica Neue"/>
            </a:endParaRPr>
          </a:p>
          <a:p>
            <a:pPr marL="1371600" lvl="2" indent="-431800" algn="l" rtl="0">
              <a:spcBef>
                <a:spcPts val="0"/>
              </a:spcBef>
              <a:spcAft>
                <a:spcPts val="0"/>
              </a:spcAft>
              <a:buClr>
                <a:schemeClr val="lt1"/>
              </a:buClr>
              <a:buSzPts val="3200"/>
              <a:buFont typeface="Helvetica Neue"/>
              <a:buChar char="■"/>
            </a:pPr>
            <a:r>
              <a:rPr lang="en" sz="3200">
                <a:solidFill>
                  <a:schemeClr val="lt1"/>
                </a:solidFill>
                <a:latin typeface="Helvetica Neue"/>
                <a:ea typeface="Helvetica Neue"/>
                <a:cs typeface="Helvetica Neue"/>
                <a:sym typeface="Helvetica Neue"/>
              </a:rPr>
              <a:t>You want to group your data into categories</a:t>
            </a:r>
            <a:endParaRPr sz="3200">
              <a:solidFill>
                <a:schemeClr val="lt1"/>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Dimensionality Reduction</a:t>
            </a:r>
            <a:endParaRPr/>
          </a:p>
        </p:txBody>
      </p:sp>
      <p:sp>
        <p:nvSpPr>
          <p:cNvPr id="201" name="Google Shape;201;p35"/>
          <p:cNvSpPr txBox="1">
            <a:spLocks noGrp="1"/>
          </p:cNvSpPr>
          <p:nvPr>
            <p:ph type="body" idx="1"/>
          </p:nvPr>
        </p:nvSpPr>
        <p:spPr>
          <a:xfrm>
            <a:off x="0" y="1148175"/>
            <a:ext cx="5553600" cy="576600"/>
          </a:xfrm>
          <a:prstGeom prst="rect">
            <a:avLst/>
          </a:prstGeom>
        </p:spPr>
        <p:txBody>
          <a:bodyPr spcFirstLastPara="1" wrap="square" lIns="91425" tIns="45700" rIns="91425" bIns="45700" anchor="t" anchorCtr="0">
            <a:noAutofit/>
          </a:bodyPr>
          <a:lstStyle/>
          <a:p>
            <a:pPr marL="457200" lvl="0" indent="0" algn="l" rtl="0">
              <a:spcBef>
                <a:spcPts val="640"/>
              </a:spcBef>
              <a:spcAft>
                <a:spcPts val="0"/>
              </a:spcAft>
              <a:buNone/>
            </a:pPr>
            <a:r>
              <a:rPr lang="en" sz="2200"/>
              <a:t>Picture of a Line</a:t>
            </a:r>
            <a:br>
              <a:rPr lang="en" sz="2200"/>
            </a:br>
            <a:r>
              <a:rPr lang="en" sz="2200"/>
              <a:t> (500x500 pixels=250,000 Numbers)</a:t>
            </a:r>
            <a:endParaRPr sz="2200"/>
          </a:p>
        </p:txBody>
      </p:sp>
      <p:sp>
        <p:nvSpPr>
          <p:cNvPr id="202" name="Google Shape;202;p35"/>
          <p:cNvSpPr/>
          <p:nvPr/>
        </p:nvSpPr>
        <p:spPr>
          <a:xfrm>
            <a:off x="1009875" y="1903200"/>
            <a:ext cx="2620800" cy="2549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203" name="Google Shape;203;p35"/>
          <p:cNvCxnSpPr/>
          <p:nvPr/>
        </p:nvCxnSpPr>
        <p:spPr>
          <a:xfrm>
            <a:off x="1622375" y="1921050"/>
            <a:ext cx="2005800" cy="2514000"/>
          </a:xfrm>
          <a:prstGeom prst="straightConnector1">
            <a:avLst/>
          </a:prstGeom>
          <a:noFill/>
          <a:ln w="9525" cap="flat" cmpd="sng">
            <a:solidFill>
              <a:schemeClr val="dk2"/>
            </a:solidFill>
            <a:prstDash val="solid"/>
            <a:round/>
            <a:headEnd type="none" w="med" len="med"/>
            <a:tailEnd type="none" w="med" len="med"/>
          </a:ln>
        </p:spPr>
      </p:cxnSp>
      <p:sp>
        <p:nvSpPr>
          <p:cNvPr id="204" name="Google Shape;204;p35"/>
          <p:cNvSpPr txBox="1">
            <a:spLocks noGrp="1"/>
          </p:cNvSpPr>
          <p:nvPr>
            <p:ph type="body" idx="1"/>
          </p:nvPr>
        </p:nvSpPr>
        <p:spPr>
          <a:xfrm>
            <a:off x="4279700" y="2058725"/>
            <a:ext cx="4170900" cy="784800"/>
          </a:xfrm>
          <a:prstGeom prst="rect">
            <a:avLst/>
          </a:prstGeom>
        </p:spPr>
        <p:txBody>
          <a:bodyPr spcFirstLastPara="1" wrap="square" lIns="91425" tIns="45700" rIns="91425" bIns="45700" anchor="t" anchorCtr="0">
            <a:noAutofit/>
          </a:bodyPr>
          <a:lstStyle/>
          <a:p>
            <a:pPr marL="457200" lvl="0" indent="0" algn="l" rtl="0">
              <a:spcBef>
                <a:spcPts val="640"/>
              </a:spcBef>
              <a:spcAft>
                <a:spcPts val="0"/>
              </a:spcAft>
              <a:buNone/>
            </a:pPr>
            <a:r>
              <a:rPr lang="en" sz="2200"/>
              <a:t>Equation:</a:t>
            </a:r>
            <a:br>
              <a:rPr lang="en" sz="2200"/>
            </a:br>
            <a:r>
              <a:rPr lang="en" sz="2200"/>
              <a:t>y=m*x+b (2 numbers)</a:t>
            </a:r>
            <a:endParaRPr sz="2200"/>
          </a:p>
          <a:p>
            <a:pPr marL="457200" lvl="0" indent="0" algn="l" rtl="0">
              <a:spcBef>
                <a:spcPts val="640"/>
              </a:spcBef>
              <a:spcAft>
                <a:spcPts val="0"/>
              </a:spcAft>
              <a:buNone/>
            </a:pPr>
            <a:endParaRPr sz="2200"/>
          </a:p>
        </p:txBody>
      </p:sp>
      <p:sp>
        <p:nvSpPr>
          <p:cNvPr id="205" name="Google Shape;205;p35"/>
          <p:cNvSpPr txBox="1">
            <a:spLocks noGrp="1"/>
          </p:cNvSpPr>
          <p:nvPr>
            <p:ph type="body" idx="1"/>
          </p:nvPr>
        </p:nvSpPr>
        <p:spPr>
          <a:xfrm>
            <a:off x="3674350" y="3045125"/>
            <a:ext cx="5712300" cy="784800"/>
          </a:xfrm>
          <a:prstGeom prst="rect">
            <a:avLst/>
          </a:prstGeom>
        </p:spPr>
        <p:txBody>
          <a:bodyPr spcFirstLastPara="1" wrap="square" lIns="91425" tIns="45700" rIns="91425" bIns="45700" anchor="t" anchorCtr="0">
            <a:noAutofit/>
          </a:bodyPr>
          <a:lstStyle/>
          <a:p>
            <a:pPr marL="457200" lvl="0" indent="0" algn="l" rtl="0">
              <a:spcBef>
                <a:spcPts val="640"/>
              </a:spcBef>
              <a:spcAft>
                <a:spcPts val="0"/>
              </a:spcAft>
              <a:buNone/>
            </a:pPr>
            <a:r>
              <a:rPr lang="en" sz="2200"/>
              <a:t>Both have the same information in different formats</a:t>
            </a:r>
            <a:endParaRPr sz="2200"/>
          </a:p>
          <a:p>
            <a:pPr marL="457200" lvl="0" indent="0" algn="l" rtl="0">
              <a:spcBef>
                <a:spcPts val="640"/>
              </a:spcBef>
              <a:spcAft>
                <a:spcPts val="0"/>
              </a:spcAft>
              <a:buNone/>
            </a:pPr>
            <a:r>
              <a:rPr lang="en" sz="2200"/>
              <a:t>It’s often a lot easier to analyze 2 number than 250,000</a:t>
            </a:r>
            <a:endParaRPr sz="2200"/>
          </a:p>
          <a:p>
            <a:pPr marL="457200" lvl="0" indent="0" algn="l" rtl="0">
              <a:spcBef>
                <a:spcPts val="640"/>
              </a:spcBef>
              <a:spcAft>
                <a:spcPts val="0"/>
              </a:spcAft>
              <a:buNone/>
            </a:pPr>
            <a:endParaRPr sz="2200"/>
          </a:p>
          <a:p>
            <a:pPr marL="457200" lvl="0" indent="0" algn="l" rtl="0">
              <a:spcBef>
                <a:spcPts val="640"/>
              </a:spcBef>
              <a:spcAft>
                <a:spcPts val="0"/>
              </a:spcAft>
              <a:buNone/>
            </a:pP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Clustering</a:t>
            </a:r>
            <a:endParaRPr/>
          </a:p>
        </p:txBody>
      </p:sp>
      <p:sp>
        <p:nvSpPr>
          <p:cNvPr id="211" name="Google Shape;211;p36"/>
          <p:cNvSpPr txBox="1"/>
          <p:nvPr/>
        </p:nvSpPr>
        <p:spPr>
          <a:xfrm>
            <a:off x="79188" y="4778025"/>
            <a:ext cx="731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https://scikit-learn.org/stable/auto_examples/cluster/plot_cluster_comparison.html</a:t>
            </a:r>
            <a:endParaRPr>
              <a:solidFill>
                <a:schemeClr val="lt1"/>
              </a:solidFill>
            </a:endParaRPr>
          </a:p>
        </p:txBody>
      </p:sp>
      <p:pic>
        <p:nvPicPr>
          <p:cNvPr id="212" name="Google Shape;212;p36"/>
          <p:cNvPicPr preferRelativeResize="0"/>
          <p:nvPr/>
        </p:nvPicPr>
        <p:blipFill>
          <a:blip r:embed="rId3">
            <a:alphaModFix/>
          </a:blip>
          <a:stretch>
            <a:fillRect/>
          </a:stretch>
        </p:blipFill>
        <p:spPr>
          <a:xfrm>
            <a:off x="523731" y="1260175"/>
            <a:ext cx="5558717" cy="3441650"/>
          </a:xfrm>
          <a:prstGeom prst="rect">
            <a:avLst/>
          </a:prstGeom>
          <a:noFill/>
          <a:ln>
            <a:noFill/>
          </a:ln>
        </p:spPr>
      </p:pic>
      <p:sp>
        <p:nvSpPr>
          <p:cNvPr id="213" name="Google Shape;213;p36"/>
          <p:cNvSpPr txBox="1"/>
          <p:nvPr/>
        </p:nvSpPr>
        <p:spPr>
          <a:xfrm>
            <a:off x="6498475" y="2496000"/>
            <a:ext cx="194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Helvetica Neue"/>
                <a:ea typeface="Helvetica Neue"/>
                <a:cs typeface="Helvetica Neue"/>
                <a:sym typeface="Helvetica Neue"/>
              </a:rPr>
              <a:t>Group your data points together</a:t>
            </a:r>
            <a:endParaRPr>
              <a:solidFill>
                <a:schemeClr val="lt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p:nvPr/>
        </p:nvSpPr>
        <p:spPr>
          <a:xfrm>
            <a:off x="165600" y="687125"/>
            <a:ext cx="88128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i="1">
                <a:solidFill>
                  <a:schemeClr val="lt1"/>
                </a:solidFill>
              </a:rPr>
              <a:t>Prompt: Why is it important for bench scientists to learn about machine learning?</a:t>
            </a:r>
            <a:endParaRPr sz="1700" b="1" i="1">
              <a:solidFill>
                <a:schemeClr val="lt1"/>
              </a:solidFill>
            </a:endParaRPr>
          </a:p>
          <a:p>
            <a:pPr marL="0" lvl="0" indent="0" algn="l" rtl="0">
              <a:spcBef>
                <a:spcPts val="0"/>
              </a:spcBef>
              <a:spcAft>
                <a:spcPts val="0"/>
              </a:spcAft>
              <a:buNone/>
            </a:pPr>
            <a:endParaRPr sz="1700" b="1" i="1">
              <a:solidFill>
                <a:schemeClr val="lt1"/>
              </a:solidFill>
            </a:endParaRPr>
          </a:p>
          <a:p>
            <a:pPr marL="0" lvl="0" indent="0" algn="l" rtl="0">
              <a:spcBef>
                <a:spcPts val="0"/>
              </a:spcBef>
              <a:spcAft>
                <a:spcPts val="0"/>
              </a:spcAft>
              <a:buNone/>
            </a:pPr>
            <a:r>
              <a:rPr lang="en" sz="1700" b="1">
                <a:solidFill>
                  <a:schemeClr val="lt1"/>
                </a:solidFill>
              </a:rPr>
              <a:t>GPT-3</a:t>
            </a:r>
            <a:br>
              <a:rPr lang="en" sz="1700">
                <a:solidFill>
                  <a:schemeClr val="lt1"/>
                </a:solidFill>
              </a:rPr>
            </a:br>
            <a:r>
              <a:rPr lang="en" sz="1700">
                <a:solidFill>
                  <a:schemeClr val="lt1"/>
                </a:solidFill>
              </a:rPr>
              <a:t>There are many reasons why bench scientists should learn about machine learning. Machine learning can help bench scientists automate data analysis, find patterns in data more quickly, and make better predictions. Additionally, machine learning is a rapidly growing field, and bench scientists who are familiar with machine learning will be better positioned to take advantage of new opportunities as they arise.</a:t>
            </a:r>
            <a:endParaRPr sz="1700">
              <a:solidFill>
                <a:schemeClr val="lt1"/>
              </a:solidFill>
            </a:endParaRPr>
          </a:p>
          <a:p>
            <a:pPr marL="0" lvl="0" indent="0" algn="l" rtl="0">
              <a:spcBef>
                <a:spcPts val="0"/>
              </a:spcBef>
              <a:spcAft>
                <a:spcPts val="0"/>
              </a:spcAft>
              <a:buNone/>
            </a:pPr>
            <a:endParaRPr sz="1700">
              <a:solidFill>
                <a:schemeClr val="lt1"/>
              </a:solidFill>
            </a:endParaRPr>
          </a:p>
        </p:txBody>
      </p:sp>
      <p:sp>
        <p:nvSpPr>
          <p:cNvPr id="87" name="Google Shape;87;p19"/>
          <p:cNvSpPr txBox="1"/>
          <p:nvPr/>
        </p:nvSpPr>
        <p:spPr>
          <a:xfrm>
            <a:off x="273250" y="3696625"/>
            <a:ext cx="7192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lt1"/>
                </a:solidFill>
              </a:rPr>
              <a:t>Generative Pre-trained Transformer 3</a:t>
            </a:r>
            <a:r>
              <a:rPr lang="en" sz="1300">
                <a:solidFill>
                  <a:schemeClr val="lt1"/>
                </a:solidFill>
              </a:rPr>
              <a:t> (</a:t>
            </a:r>
            <a:r>
              <a:rPr lang="en" sz="1300" b="1">
                <a:solidFill>
                  <a:schemeClr val="lt1"/>
                </a:solidFill>
              </a:rPr>
              <a:t>GPT-3</a:t>
            </a:r>
            <a:r>
              <a:rPr lang="en" sz="1300">
                <a:solidFill>
                  <a:schemeClr val="lt1"/>
                </a:solidFill>
              </a:rPr>
              <a:t>) is an</a:t>
            </a:r>
            <a:r>
              <a:rPr lang="en" sz="1300">
                <a:solidFill>
                  <a:schemeClr val="lt1"/>
                </a:solidFill>
                <a:uFill>
                  <a:noFill/>
                </a:uFill>
                <a:hlinkClick r:id="rId3">
                  <a:extLst>
                    <a:ext uri="{A12FA001-AC4F-418D-AE19-62706E023703}">
                      <ahyp:hlinkClr xmlns:ahyp="http://schemas.microsoft.com/office/drawing/2018/hyperlinkcolor" val="tx"/>
                    </a:ext>
                  </a:extLst>
                </a:hlinkClick>
              </a:rPr>
              <a:t> </a:t>
            </a:r>
            <a:r>
              <a:rPr lang="en" sz="1300" u="sng">
                <a:solidFill>
                  <a:schemeClr val="lt1"/>
                </a:solidFill>
                <a:hlinkClick r:id="rId3">
                  <a:extLst>
                    <a:ext uri="{A12FA001-AC4F-418D-AE19-62706E023703}">
                      <ahyp:hlinkClr xmlns:ahyp="http://schemas.microsoft.com/office/drawing/2018/hyperlinkcolor" val="tx"/>
                    </a:ext>
                  </a:extLst>
                </a:hlinkClick>
              </a:rPr>
              <a:t>autoregressive</a:t>
            </a:r>
            <a:r>
              <a:rPr lang="en" sz="1300">
                <a:solidFill>
                  <a:schemeClr val="lt1"/>
                </a:solidFill>
                <a:uFill>
                  <a:noFill/>
                </a:uFill>
                <a:hlinkClick r:id="rId4">
                  <a:extLst>
                    <a:ext uri="{A12FA001-AC4F-418D-AE19-62706E023703}">
                      <ahyp:hlinkClr xmlns:ahyp="http://schemas.microsoft.com/office/drawing/2018/hyperlinkcolor" val="tx"/>
                    </a:ext>
                  </a:extLst>
                </a:hlinkClick>
              </a:rPr>
              <a:t> </a:t>
            </a:r>
            <a:r>
              <a:rPr lang="en" sz="1300" u="sng">
                <a:solidFill>
                  <a:schemeClr val="lt1"/>
                </a:solidFill>
                <a:hlinkClick r:id="rId4">
                  <a:extLst>
                    <a:ext uri="{A12FA001-AC4F-418D-AE19-62706E023703}">
                      <ahyp:hlinkClr xmlns:ahyp="http://schemas.microsoft.com/office/drawing/2018/hyperlinkcolor" val="tx"/>
                    </a:ext>
                  </a:extLst>
                </a:hlinkClick>
              </a:rPr>
              <a:t>language model</a:t>
            </a:r>
            <a:r>
              <a:rPr lang="en" sz="1300">
                <a:solidFill>
                  <a:schemeClr val="lt1"/>
                </a:solidFill>
              </a:rPr>
              <a:t> that uses</a:t>
            </a:r>
            <a:r>
              <a:rPr lang="en" sz="1300">
                <a:solidFill>
                  <a:schemeClr val="lt1"/>
                </a:solidFill>
                <a:uFill>
                  <a:noFill/>
                </a:uFill>
                <a:hlinkClick r:id="rId5">
                  <a:extLst>
                    <a:ext uri="{A12FA001-AC4F-418D-AE19-62706E023703}">
                      <ahyp:hlinkClr xmlns:ahyp="http://schemas.microsoft.com/office/drawing/2018/hyperlinkcolor" val="tx"/>
                    </a:ext>
                  </a:extLst>
                </a:hlinkClick>
              </a:rPr>
              <a:t> </a:t>
            </a:r>
            <a:r>
              <a:rPr lang="en" sz="1300" u="sng">
                <a:solidFill>
                  <a:schemeClr val="lt1"/>
                </a:solidFill>
                <a:hlinkClick r:id="rId5">
                  <a:extLst>
                    <a:ext uri="{A12FA001-AC4F-418D-AE19-62706E023703}">
                      <ahyp:hlinkClr xmlns:ahyp="http://schemas.microsoft.com/office/drawing/2018/hyperlinkcolor" val="tx"/>
                    </a:ext>
                  </a:extLst>
                </a:hlinkClick>
              </a:rPr>
              <a:t>deep learning</a:t>
            </a:r>
            <a:r>
              <a:rPr lang="en" sz="1300">
                <a:solidFill>
                  <a:schemeClr val="lt1"/>
                </a:solidFill>
              </a:rPr>
              <a:t> to produce human-like text. </a:t>
            </a:r>
            <a:endParaRPr sz="1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Both at once</a:t>
            </a:r>
            <a:endParaRPr/>
          </a:p>
        </p:txBody>
      </p:sp>
      <p:pic>
        <p:nvPicPr>
          <p:cNvPr id="219" name="Google Shape;219;p37"/>
          <p:cNvPicPr preferRelativeResize="0"/>
          <p:nvPr/>
        </p:nvPicPr>
        <p:blipFill>
          <a:blip r:embed="rId3">
            <a:alphaModFix/>
          </a:blip>
          <a:stretch>
            <a:fillRect/>
          </a:stretch>
        </p:blipFill>
        <p:spPr>
          <a:xfrm>
            <a:off x="914400" y="1061550"/>
            <a:ext cx="6119776" cy="3702475"/>
          </a:xfrm>
          <a:prstGeom prst="rect">
            <a:avLst/>
          </a:prstGeom>
          <a:noFill/>
          <a:ln>
            <a:noFill/>
          </a:ln>
        </p:spPr>
      </p:pic>
      <p:sp>
        <p:nvSpPr>
          <p:cNvPr id="220" name="Google Shape;220;p37"/>
          <p:cNvSpPr txBox="1"/>
          <p:nvPr/>
        </p:nvSpPr>
        <p:spPr>
          <a:xfrm>
            <a:off x="1165650" y="4488628"/>
            <a:ext cx="570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http://data-science-sequencing.github.io/Win2018/lectures/lecture19/</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8"/>
          <p:cNvPicPr preferRelativeResize="0"/>
          <p:nvPr/>
        </p:nvPicPr>
        <p:blipFill rotWithShape="1">
          <a:blip r:embed="rId3">
            <a:alphaModFix/>
          </a:blip>
          <a:srcRect/>
          <a:stretch/>
        </p:blipFill>
        <p:spPr>
          <a:xfrm>
            <a:off x="306706" y="48812"/>
            <a:ext cx="7057170" cy="5045875"/>
          </a:xfrm>
          <a:prstGeom prst="rect">
            <a:avLst/>
          </a:prstGeom>
          <a:noFill/>
          <a:ln>
            <a:noFill/>
          </a:ln>
        </p:spPr>
      </p:pic>
      <p:sp>
        <p:nvSpPr>
          <p:cNvPr id="226" name="Google Shape;226;p38"/>
          <p:cNvSpPr txBox="1"/>
          <p:nvPr/>
        </p:nvSpPr>
        <p:spPr>
          <a:xfrm>
            <a:off x="5951375" y="4479800"/>
            <a:ext cx="3124500" cy="87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hlink"/>
                </a:solidFill>
                <a:latin typeface="Arial"/>
                <a:ea typeface="Arial"/>
                <a:cs typeface="Arial"/>
                <a:sym typeface="Arial"/>
                <a:hlinkClick r:id="rId4"/>
              </a:rPr>
              <a:t>Image Source</a:t>
            </a:r>
            <a:endParaRPr sz="1400" b="0" i="0" u="none" strike="noStrike" cap="none">
              <a:solidFill>
                <a:srgbClr val="000000"/>
              </a:solidFill>
              <a:latin typeface="Arial"/>
              <a:ea typeface="Arial"/>
              <a:cs typeface="Arial"/>
              <a:sym typeface="Arial"/>
            </a:endParaRPr>
          </a:p>
        </p:txBody>
      </p:sp>
      <p:sp>
        <p:nvSpPr>
          <p:cNvPr id="227" name="Google Shape;227;p38"/>
          <p:cNvSpPr txBox="1"/>
          <p:nvPr/>
        </p:nvSpPr>
        <p:spPr>
          <a:xfrm>
            <a:off x="7425775" y="646075"/>
            <a:ext cx="1501800" cy="87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Helvetica Neue"/>
                <a:ea typeface="Helvetica Neue"/>
                <a:cs typeface="Helvetica Neue"/>
                <a:sym typeface="Helvetica Neue"/>
              </a:rPr>
              <a:t>What technique depends on the problem</a:t>
            </a:r>
            <a:endParaRPr sz="14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Algorithms</a:t>
            </a:r>
            <a:endParaRPr/>
          </a:p>
        </p:txBody>
      </p:sp>
      <p:sp>
        <p:nvSpPr>
          <p:cNvPr id="233" name="Google Shape;233;p39"/>
          <p:cNvSpPr txBox="1">
            <a:spLocks noGrp="1"/>
          </p:cNvSpPr>
          <p:nvPr>
            <p:ph type="body" idx="1"/>
          </p:nvPr>
        </p:nvSpPr>
        <p:spPr>
          <a:xfrm>
            <a:off x="457200" y="1200151"/>
            <a:ext cx="8229600" cy="3219600"/>
          </a:xfrm>
          <a:prstGeom prst="rect">
            <a:avLst/>
          </a:prstGeom>
        </p:spPr>
        <p:txBody>
          <a:bodyPr spcFirstLastPara="1" wrap="square" lIns="91425" tIns="45700" rIns="91425" bIns="45700" anchor="t" anchorCtr="0">
            <a:noAutofit/>
          </a:bodyPr>
          <a:lstStyle/>
          <a:p>
            <a:pPr marL="457200" lvl="0" indent="-412750" algn="l" rtl="0">
              <a:spcBef>
                <a:spcPts val="640"/>
              </a:spcBef>
              <a:spcAft>
                <a:spcPts val="0"/>
              </a:spcAft>
              <a:buSzPts val="2900"/>
              <a:buChar char="●"/>
            </a:pPr>
            <a:r>
              <a:rPr lang="en" sz="2900"/>
              <a:t>Algorithms vary based on there goal, but also based on the kind of data they can use</a:t>
            </a:r>
            <a:endParaRPr sz="2900"/>
          </a:p>
          <a:p>
            <a:pPr marL="457200" lvl="0" indent="-412750" algn="l" rtl="0">
              <a:spcBef>
                <a:spcPts val="0"/>
              </a:spcBef>
              <a:spcAft>
                <a:spcPts val="0"/>
              </a:spcAft>
              <a:buSzPts val="2900"/>
              <a:buChar char="●"/>
            </a:pPr>
            <a:r>
              <a:rPr lang="en" sz="2900"/>
              <a:t>Structured Data </a:t>
            </a:r>
            <a:endParaRPr sz="2900"/>
          </a:p>
          <a:p>
            <a:pPr marL="914400" lvl="1" indent="-412750" algn="l" rtl="0">
              <a:spcBef>
                <a:spcPts val="0"/>
              </a:spcBef>
              <a:spcAft>
                <a:spcPts val="0"/>
              </a:spcAft>
              <a:buSzPts val="2900"/>
              <a:buChar char="○"/>
            </a:pPr>
            <a:r>
              <a:rPr lang="en" sz="2900"/>
              <a:t>Fixed number of features </a:t>
            </a:r>
            <a:endParaRPr sz="2900"/>
          </a:p>
          <a:p>
            <a:pPr marL="457200" lvl="0" indent="-412750" algn="l" rtl="0">
              <a:spcBef>
                <a:spcPts val="0"/>
              </a:spcBef>
              <a:spcAft>
                <a:spcPts val="0"/>
              </a:spcAft>
              <a:buSzPts val="2900"/>
              <a:buChar char="●"/>
            </a:pPr>
            <a:r>
              <a:rPr lang="en" sz="2900"/>
              <a:t>Unstructured Data </a:t>
            </a:r>
            <a:endParaRPr sz="2900"/>
          </a:p>
          <a:p>
            <a:pPr marL="914400" lvl="1" indent="-412750" algn="l" rtl="0">
              <a:spcBef>
                <a:spcPts val="0"/>
              </a:spcBef>
              <a:spcAft>
                <a:spcPts val="0"/>
              </a:spcAft>
              <a:buSzPts val="2900"/>
              <a:buChar char="○"/>
            </a:pPr>
            <a:r>
              <a:rPr lang="en" sz="2900"/>
              <a:t>Text</a:t>
            </a:r>
            <a:endParaRPr sz="2900"/>
          </a:p>
          <a:p>
            <a:pPr marL="914400" lvl="1" indent="-412750" algn="l" rtl="0">
              <a:spcBef>
                <a:spcPts val="0"/>
              </a:spcBef>
              <a:spcAft>
                <a:spcPts val="0"/>
              </a:spcAft>
              <a:buSzPts val="2900"/>
              <a:buChar char="○"/>
            </a:pPr>
            <a:r>
              <a:rPr lang="en" sz="2900"/>
              <a:t>Images</a:t>
            </a:r>
            <a:endParaRPr sz="2900"/>
          </a:p>
          <a:p>
            <a:pPr marL="914400" lvl="1" indent="-412750" algn="l" rtl="0">
              <a:spcBef>
                <a:spcPts val="0"/>
              </a:spcBef>
              <a:spcAft>
                <a:spcPts val="0"/>
              </a:spcAft>
              <a:buSzPts val="2900"/>
              <a:buChar char="○"/>
            </a:pPr>
            <a:r>
              <a:rPr lang="en" sz="2900"/>
              <a:t>Movies</a:t>
            </a:r>
            <a:endParaRPr sz="29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Traditional ML </a:t>
            </a:r>
            <a:endParaRPr/>
          </a:p>
        </p:txBody>
      </p:sp>
      <p:sp>
        <p:nvSpPr>
          <p:cNvPr id="239" name="Google Shape;239;p40"/>
          <p:cNvSpPr txBox="1">
            <a:spLocks noGrp="1"/>
          </p:cNvSpPr>
          <p:nvPr>
            <p:ph type="body" idx="1"/>
          </p:nvPr>
        </p:nvSpPr>
        <p:spPr>
          <a:xfrm>
            <a:off x="457200" y="1200151"/>
            <a:ext cx="8229600" cy="32196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a:t>Commonly used algorithms primarily using structured data</a:t>
            </a:r>
            <a:endParaRPr/>
          </a:p>
          <a:p>
            <a:pPr marL="914400" lvl="1" indent="-406400" algn="l" rtl="0">
              <a:spcBef>
                <a:spcPts val="0"/>
              </a:spcBef>
              <a:spcAft>
                <a:spcPts val="0"/>
              </a:spcAft>
              <a:buSzPts val="2800"/>
              <a:buChar char="○"/>
            </a:pPr>
            <a:r>
              <a:rPr lang="en"/>
              <a:t>Random Forests</a:t>
            </a:r>
            <a:endParaRPr/>
          </a:p>
          <a:p>
            <a:pPr marL="914400" lvl="1" indent="-406400" algn="l" rtl="0">
              <a:spcBef>
                <a:spcPts val="0"/>
              </a:spcBef>
              <a:spcAft>
                <a:spcPts val="0"/>
              </a:spcAft>
              <a:buSzPts val="2800"/>
              <a:buChar char="○"/>
            </a:pPr>
            <a:r>
              <a:rPr lang="en"/>
              <a:t>Support Vector Machines (SVM)</a:t>
            </a:r>
            <a:endParaRPr/>
          </a:p>
          <a:p>
            <a:pPr marL="914400" lvl="1" indent="-406400" algn="l" rtl="0">
              <a:spcBef>
                <a:spcPts val="0"/>
              </a:spcBef>
              <a:spcAft>
                <a:spcPts val="0"/>
              </a:spcAft>
              <a:buSzPts val="2800"/>
              <a:buChar char="○"/>
            </a:pPr>
            <a:r>
              <a:rPr lang="en"/>
              <a:t>K-Means Clustering</a:t>
            </a:r>
            <a:endParaRPr/>
          </a:p>
          <a:p>
            <a:pPr marL="914400" lvl="1" indent="-406400" algn="l" rtl="0">
              <a:spcBef>
                <a:spcPts val="0"/>
              </a:spcBef>
              <a:spcAft>
                <a:spcPts val="0"/>
              </a:spcAft>
              <a:buSzPts val="2800"/>
              <a:buChar char="○"/>
            </a:pPr>
            <a:r>
              <a:rPr lang="en"/>
              <a:t>Principal Component Analysis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Feature Engineering</a:t>
            </a:r>
            <a:endParaRPr/>
          </a:p>
        </p:txBody>
      </p:sp>
      <p:sp>
        <p:nvSpPr>
          <p:cNvPr id="245" name="Google Shape;245;p41"/>
          <p:cNvSpPr txBox="1">
            <a:spLocks noGrp="1"/>
          </p:cNvSpPr>
          <p:nvPr>
            <p:ph type="body" idx="1"/>
          </p:nvPr>
        </p:nvSpPr>
        <p:spPr>
          <a:xfrm>
            <a:off x="457200" y="1200150"/>
            <a:ext cx="8229600" cy="34173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a:t>A lot of traditional ML relies on extracting structured data from unstructured data</a:t>
            </a:r>
            <a:br>
              <a:rPr lang="en"/>
            </a:br>
            <a:endParaRPr/>
          </a:p>
          <a:p>
            <a:pPr marL="457200" lvl="0" indent="-431800" algn="l" rtl="0">
              <a:spcBef>
                <a:spcPts val="0"/>
              </a:spcBef>
              <a:spcAft>
                <a:spcPts val="0"/>
              </a:spcAft>
              <a:buSzPts val="3200"/>
              <a:buChar char="●"/>
            </a:pPr>
            <a:r>
              <a:rPr lang="en"/>
              <a:t>Example Bag of words</a:t>
            </a:r>
            <a:endParaRPr/>
          </a:p>
          <a:p>
            <a:pPr marL="914400" lvl="1" indent="-406400" algn="l" rtl="0">
              <a:spcBef>
                <a:spcPts val="0"/>
              </a:spcBef>
              <a:spcAft>
                <a:spcPts val="0"/>
              </a:spcAft>
              <a:buSzPts val="2800"/>
              <a:buChar char="○"/>
            </a:pPr>
            <a:r>
              <a:rPr lang="en"/>
              <a:t>Raw: “This is a sentence for a test”</a:t>
            </a:r>
            <a:endParaRPr/>
          </a:p>
          <a:p>
            <a:pPr marL="914400" lvl="1" indent="-406400" algn="l" rtl="0">
              <a:spcBef>
                <a:spcPts val="0"/>
              </a:spcBef>
              <a:spcAft>
                <a:spcPts val="0"/>
              </a:spcAft>
              <a:buSzPts val="2800"/>
              <a:buChar char="○"/>
            </a:pPr>
            <a:r>
              <a:rPr lang="en"/>
              <a:t>Structured word counts:</a:t>
            </a:r>
            <a:endParaRPr/>
          </a:p>
          <a:p>
            <a:pPr marL="0" lvl="0" indent="0" algn="l" rtl="0">
              <a:spcBef>
                <a:spcPts val="640"/>
              </a:spcBef>
              <a:spcAft>
                <a:spcPts val="0"/>
              </a:spcAft>
              <a:buNone/>
            </a:pPr>
            <a:r>
              <a:rPr lang="en" sz="2400"/>
              <a:t>[This : 1, is : 1 , a : 2 , sentence: 1, dog: 0, other :2 ]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Deep Learning</a:t>
            </a:r>
            <a:endParaRPr/>
          </a:p>
        </p:txBody>
      </p:sp>
      <p:sp>
        <p:nvSpPr>
          <p:cNvPr id="251" name="Google Shape;251;p42"/>
          <p:cNvSpPr txBox="1">
            <a:spLocks noGrp="1"/>
          </p:cNvSpPr>
          <p:nvPr>
            <p:ph type="body" idx="1"/>
          </p:nvPr>
        </p:nvSpPr>
        <p:spPr>
          <a:xfrm>
            <a:off x="113250" y="1203351"/>
            <a:ext cx="5214300" cy="2365800"/>
          </a:xfrm>
          <a:prstGeom prst="rect">
            <a:avLst/>
          </a:prstGeom>
        </p:spPr>
        <p:txBody>
          <a:bodyPr spcFirstLastPara="1" wrap="square" lIns="91425" tIns="45700" rIns="91425" bIns="45700" anchor="t" anchorCtr="0">
            <a:noAutofit/>
          </a:bodyPr>
          <a:lstStyle/>
          <a:p>
            <a:pPr marL="457200" lvl="0" indent="-361950" algn="l" rtl="0">
              <a:spcBef>
                <a:spcPts val="640"/>
              </a:spcBef>
              <a:spcAft>
                <a:spcPts val="0"/>
              </a:spcAft>
              <a:buSzPts val="2100"/>
              <a:buChar char="●"/>
            </a:pPr>
            <a:r>
              <a:rPr lang="en" sz="2100"/>
              <a:t>Primarily used with unstructured data</a:t>
            </a:r>
            <a:endParaRPr sz="2100"/>
          </a:p>
          <a:p>
            <a:pPr marL="457200" lvl="0" indent="-361950" algn="l" rtl="0">
              <a:spcBef>
                <a:spcPts val="0"/>
              </a:spcBef>
              <a:spcAft>
                <a:spcPts val="0"/>
              </a:spcAft>
              <a:buSzPts val="2100"/>
              <a:buChar char="●"/>
            </a:pPr>
            <a:r>
              <a:rPr lang="en" sz="2100"/>
              <a:t>No Feature Engineering </a:t>
            </a:r>
            <a:endParaRPr sz="2100"/>
          </a:p>
          <a:p>
            <a:pPr marL="457200" lvl="0" indent="-361950" algn="l" rtl="0">
              <a:spcBef>
                <a:spcPts val="0"/>
              </a:spcBef>
              <a:spcAft>
                <a:spcPts val="0"/>
              </a:spcAft>
              <a:buSzPts val="2100"/>
              <a:buChar char="●"/>
            </a:pPr>
            <a:r>
              <a:rPr lang="en" sz="2100"/>
              <a:t>Built with Layers</a:t>
            </a:r>
            <a:endParaRPr sz="2100"/>
          </a:p>
          <a:p>
            <a:pPr marL="914400" lvl="1" indent="-361950" algn="l" rtl="0">
              <a:spcBef>
                <a:spcPts val="0"/>
              </a:spcBef>
              <a:spcAft>
                <a:spcPts val="0"/>
              </a:spcAft>
              <a:buSzPts val="2100"/>
              <a:buChar char="○"/>
            </a:pPr>
            <a:r>
              <a:rPr lang="en" sz="2100"/>
              <a:t>Think lego blocks that can be used to utilize different types of data </a:t>
            </a:r>
            <a:endParaRPr sz="2100"/>
          </a:p>
        </p:txBody>
      </p:sp>
      <p:pic>
        <p:nvPicPr>
          <p:cNvPr id="252" name="Google Shape;252;p42" descr="Image result for artificial neural network"/>
          <p:cNvPicPr preferRelativeResize="0"/>
          <p:nvPr/>
        </p:nvPicPr>
        <p:blipFill>
          <a:blip r:embed="rId3">
            <a:alphaModFix/>
          </a:blip>
          <a:stretch>
            <a:fillRect/>
          </a:stretch>
        </p:blipFill>
        <p:spPr>
          <a:xfrm>
            <a:off x="5558350" y="205975"/>
            <a:ext cx="3585650" cy="1758825"/>
          </a:xfrm>
          <a:prstGeom prst="rect">
            <a:avLst/>
          </a:prstGeom>
          <a:noFill/>
          <a:ln>
            <a:noFill/>
          </a:ln>
        </p:spPr>
      </p:pic>
      <p:pic>
        <p:nvPicPr>
          <p:cNvPr id="253" name="Google Shape;253;p42" descr="Image result for cnn artificial neural network"/>
          <p:cNvPicPr preferRelativeResize="0"/>
          <p:nvPr/>
        </p:nvPicPr>
        <p:blipFill>
          <a:blip r:embed="rId4">
            <a:alphaModFix/>
          </a:blip>
          <a:stretch>
            <a:fillRect/>
          </a:stretch>
        </p:blipFill>
        <p:spPr>
          <a:xfrm>
            <a:off x="161400" y="3556725"/>
            <a:ext cx="4497283" cy="1550875"/>
          </a:xfrm>
          <a:prstGeom prst="rect">
            <a:avLst/>
          </a:prstGeom>
          <a:noFill/>
          <a:ln>
            <a:noFill/>
          </a:ln>
        </p:spPr>
      </p:pic>
      <p:grpSp>
        <p:nvGrpSpPr>
          <p:cNvPr id="254" name="Google Shape;254;p42"/>
          <p:cNvGrpSpPr/>
          <p:nvPr/>
        </p:nvGrpSpPr>
        <p:grpSpPr>
          <a:xfrm>
            <a:off x="4902876" y="3509684"/>
            <a:ext cx="4191735" cy="1605117"/>
            <a:chOff x="4572000" y="1212750"/>
            <a:chExt cx="4521828" cy="1803300"/>
          </a:xfrm>
        </p:grpSpPr>
        <p:sp>
          <p:nvSpPr>
            <p:cNvPr id="255" name="Google Shape;255;p42"/>
            <p:cNvSpPr/>
            <p:nvPr/>
          </p:nvSpPr>
          <p:spPr>
            <a:xfrm>
              <a:off x="4572000" y="1212750"/>
              <a:ext cx="4521600" cy="1803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 name="Google Shape;256;p42" descr="Image result for recurrent neural network"/>
            <p:cNvPicPr preferRelativeResize="0"/>
            <p:nvPr/>
          </p:nvPicPr>
          <p:blipFill>
            <a:blip r:embed="rId5">
              <a:alphaModFix/>
            </a:blip>
            <a:stretch>
              <a:fillRect/>
            </a:stretch>
          </p:blipFill>
          <p:spPr>
            <a:xfrm>
              <a:off x="4644175" y="1259525"/>
              <a:ext cx="4449653" cy="1653850"/>
            </a:xfrm>
            <a:prstGeom prst="rect">
              <a:avLst/>
            </a:prstGeom>
            <a:noFill/>
            <a:ln>
              <a:noFill/>
            </a:ln>
          </p:spPr>
        </p:pic>
      </p:grpSp>
      <p:pic>
        <p:nvPicPr>
          <p:cNvPr id="257" name="Google Shape;257;p42"/>
          <p:cNvPicPr preferRelativeResize="0"/>
          <p:nvPr/>
        </p:nvPicPr>
        <p:blipFill>
          <a:blip r:embed="rId6">
            <a:alphaModFix/>
          </a:blip>
          <a:stretch>
            <a:fillRect/>
          </a:stretch>
        </p:blipFill>
        <p:spPr>
          <a:xfrm>
            <a:off x="5558338" y="1964788"/>
            <a:ext cx="2064137" cy="666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43"/>
          <p:cNvPicPr preferRelativeResize="0"/>
          <p:nvPr/>
        </p:nvPicPr>
        <p:blipFill>
          <a:blip r:embed="rId3">
            <a:alphaModFix/>
          </a:blip>
          <a:stretch>
            <a:fillRect/>
          </a:stretch>
        </p:blipFill>
        <p:spPr>
          <a:xfrm>
            <a:off x="5071750" y="922275"/>
            <a:ext cx="4067175" cy="3333750"/>
          </a:xfrm>
          <a:prstGeom prst="rect">
            <a:avLst/>
          </a:prstGeom>
          <a:noFill/>
          <a:ln>
            <a:noFill/>
          </a:ln>
        </p:spPr>
      </p:pic>
      <p:sp>
        <p:nvSpPr>
          <p:cNvPr id="263" name="Google Shape;263;p43"/>
          <p:cNvSpPr txBox="1">
            <a:spLocks noGrp="1"/>
          </p:cNvSpPr>
          <p:nvPr>
            <p:ph type="title"/>
          </p:nvPr>
        </p:nvSpPr>
        <p:spPr>
          <a:xfrm>
            <a:off x="-28550" y="1274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DNN Advantages</a:t>
            </a:r>
            <a:endParaRPr/>
          </a:p>
        </p:txBody>
      </p:sp>
      <p:sp>
        <p:nvSpPr>
          <p:cNvPr id="264" name="Google Shape;264;p43"/>
          <p:cNvSpPr txBox="1">
            <a:spLocks noGrp="1"/>
          </p:cNvSpPr>
          <p:nvPr>
            <p:ph type="body" idx="1"/>
          </p:nvPr>
        </p:nvSpPr>
        <p:spPr>
          <a:xfrm>
            <a:off x="5599675" y="4333600"/>
            <a:ext cx="2694900" cy="3981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 sz="1100" u="sng">
                <a:solidFill>
                  <a:schemeClr val="hlink"/>
                </a:solidFill>
                <a:latin typeface="Arial"/>
                <a:ea typeface="Arial"/>
                <a:cs typeface="Arial"/>
                <a:sym typeface="Arial"/>
                <a:hlinkClick r:id="rId4"/>
              </a:rPr>
              <a:t>10.1103/PhysRevLett.114.111801</a:t>
            </a:r>
            <a:endParaRPr/>
          </a:p>
        </p:txBody>
      </p:sp>
      <p:sp>
        <p:nvSpPr>
          <p:cNvPr id="265" name="Google Shape;265;p43"/>
          <p:cNvSpPr txBox="1"/>
          <p:nvPr/>
        </p:nvSpPr>
        <p:spPr>
          <a:xfrm>
            <a:off x="99875" y="1291225"/>
            <a:ext cx="4886700" cy="3673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Often can lead to better results than human crafted algorithms</a:t>
            </a:r>
            <a:endParaRPr sz="1800">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Provided the data is sufficient</a:t>
            </a:r>
            <a:br>
              <a:rPr lang="en">
                <a:solidFill>
                  <a:srgbClr val="FFFFFF"/>
                </a:solidFill>
                <a:latin typeface="Helvetica Neue"/>
                <a:ea typeface="Helvetica Neue"/>
                <a:cs typeface="Helvetica Neue"/>
                <a:sym typeface="Helvetica Neue"/>
              </a:rPr>
            </a:br>
            <a:endParaRPr>
              <a:solidFill>
                <a:srgbClr val="FFFFFF"/>
              </a:solidFill>
              <a:latin typeface="Helvetica Neue"/>
              <a:ea typeface="Helvetica Neue"/>
              <a:cs typeface="Helvetica Neue"/>
              <a:sym typeface="Helvetica Neue"/>
            </a:endParaRPr>
          </a:p>
          <a:p>
            <a:pPr marL="457200" lvl="0"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Can ingested huge varieties of raw data with limited or no preprocessing</a:t>
            </a:r>
            <a:endParaRPr sz="1800">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Text</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Images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Sounds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etc. </a:t>
            </a:r>
            <a:endParaRPr>
              <a:solidFill>
                <a:srgbClr val="FFFFFF"/>
              </a:solidFill>
              <a:latin typeface="Helvetica Neue"/>
              <a:ea typeface="Helvetica Neue"/>
              <a:cs typeface="Helvetica Neue"/>
              <a:sym typeface="Helvetica Neue"/>
            </a:endParaRPr>
          </a:p>
          <a:p>
            <a:pPr marL="914400" lvl="0" indent="0" algn="l" rtl="0">
              <a:spcBef>
                <a:spcPts val="0"/>
              </a:spcBef>
              <a:spcAft>
                <a:spcPts val="0"/>
              </a:spcAft>
              <a:buNone/>
            </a:pPr>
            <a:endParaRPr>
              <a:solidFill>
                <a:srgbClr val="FFFFFF"/>
              </a:solidFill>
              <a:latin typeface="Helvetica Neue"/>
              <a:ea typeface="Helvetica Neue"/>
              <a:cs typeface="Helvetica Neue"/>
              <a:sym typeface="Helvetica Neue"/>
            </a:endParaRPr>
          </a:p>
          <a:p>
            <a:pPr marL="457200" lvl="0" indent="0" algn="l" rtl="0">
              <a:spcBef>
                <a:spcPts val="0"/>
              </a:spcBef>
              <a:spcAft>
                <a:spcPts val="0"/>
              </a:spcAft>
              <a:buNone/>
            </a:pPr>
            <a:endParaRPr>
              <a:solidFill>
                <a:srgbClr val="FFFFFF"/>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800"/>
              <a:buNone/>
            </a:pPr>
            <a:r>
              <a:rPr lang="en"/>
              <a:t>Images</a:t>
            </a:r>
            <a:endParaRPr/>
          </a:p>
        </p:txBody>
      </p:sp>
      <p:sp>
        <p:nvSpPr>
          <p:cNvPr id="271" name="Google Shape;271;p44"/>
          <p:cNvSpPr txBox="1">
            <a:spLocks noGrp="1"/>
          </p:cNvSpPr>
          <p:nvPr>
            <p:ph type="body" idx="1"/>
          </p:nvPr>
        </p:nvSpPr>
        <p:spPr>
          <a:xfrm>
            <a:off x="457200" y="1200151"/>
            <a:ext cx="8229600" cy="3219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640"/>
              </a:spcBef>
              <a:spcAft>
                <a:spcPts val="0"/>
              </a:spcAft>
              <a:buSzPts val="3200"/>
              <a:buNone/>
            </a:pPr>
            <a:r>
              <a:rPr lang="en" sz="1800"/>
              <a:t>Rule based algorithms are difficult to design images, deep learning wins</a:t>
            </a:r>
            <a:endParaRPr sz="1800"/>
          </a:p>
          <a:p>
            <a:pPr marL="457200" lvl="0" indent="0" algn="l" rtl="0">
              <a:lnSpc>
                <a:spcPct val="100000"/>
              </a:lnSpc>
              <a:spcBef>
                <a:spcPts val="640"/>
              </a:spcBef>
              <a:spcAft>
                <a:spcPts val="0"/>
              </a:spcAft>
              <a:buSzPts val="3200"/>
              <a:buNone/>
            </a:pPr>
            <a:r>
              <a:rPr lang="en" sz="1800"/>
              <a:t>Image-net Challenge: Identify the subject of an image out of 1000 classes </a:t>
            </a:r>
            <a:endParaRPr sz="1800"/>
          </a:p>
        </p:txBody>
      </p:sp>
      <p:pic>
        <p:nvPicPr>
          <p:cNvPr id="272" name="Google Shape;272;p44"/>
          <p:cNvPicPr preferRelativeResize="0"/>
          <p:nvPr/>
        </p:nvPicPr>
        <p:blipFill rotWithShape="1">
          <a:blip r:embed="rId3">
            <a:alphaModFix/>
          </a:blip>
          <a:srcRect/>
          <a:stretch/>
        </p:blipFill>
        <p:spPr>
          <a:xfrm>
            <a:off x="1048825" y="2027300"/>
            <a:ext cx="6337999" cy="2937850"/>
          </a:xfrm>
          <a:prstGeom prst="rect">
            <a:avLst/>
          </a:prstGeom>
          <a:noFill/>
          <a:ln>
            <a:noFill/>
          </a:ln>
        </p:spPr>
      </p:pic>
      <p:cxnSp>
        <p:nvCxnSpPr>
          <p:cNvPr id="273" name="Google Shape;273;p44"/>
          <p:cNvCxnSpPr/>
          <p:nvPr/>
        </p:nvCxnSpPr>
        <p:spPr>
          <a:xfrm>
            <a:off x="1780975" y="3759075"/>
            <a:ext cx="5546400" cy="0"/>
          </a:xfrm>
          <a:prstGeom prst="straightConnector1">
            <a:avLst/>
          </a:prstGeom>
          <a:noFill/>
          <a:ln w="76200" cap="flat" cmpd="sng">
            <a:solidFill>
              <a:schemeClr val="dk2"/>
            </a:solidFill>
            <a:prstDash val="solid"/>
            <a:round/>
            <a:headEnd type="none" w="sm" len="sm"/>
            <a:tailEnd type="none" w="sm" len="sm"/>
          </a:ln>
        </p:spPr>
      </p:cxnSp>
      <p:sp>
        <p:nvSpPr>
          <p:cNvPr id="274" name="Google Shape;274;p44"/>
          <p:cNvSpPr txBox="1"/>
          <p:nvPr/>
        </p:nvSpPr>
        <p:spPr>
          <a:xfrm>
            <a:off x="1780975" y="3354989"/>
            <a:ext cx="1325700" cy="33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Helvetica Neue"/>
                <a:ea typeface="Helvetica Neue"/>
                <a:cs typeface="Helvetica Neue"/>
                <a:sym typeface="Helvetica Neue"/>
              </a:rPr>
              <a:t>Human Error</a:t>
            </a:r>
            <a:endParaRPr sz="1400" b="0" i="0" u="none" strike="noStrike" cap="none">
              <a:solidFill>
                <a:srgbClr val="000000"/>
              </a:solidFill>
              <a:latin typeface="Helvetica Neue"/>
              <a:ea typeface="Helvetica Neue"/>
              <a:cs typeface="Helvetica Neue"/>
              <a:sym typeface="Helvetica Neue"/>
            </a:endParaRPr>
          </a:p>
        </p:txBody>
      </p:sp>
      <p:cxnSp>
        <p:nvCxnSpPr>
          <p:cNvPr id="275" name="Google Shape;275;p44"/>
          <p:cNvCxnSpPr/>
          <p:nvPr/>
        </p:nvCxnSpPr>
        <p:spPr>
          <a:xfrm>
            <a:off x="5890275" y="3859725"/>
            <a:ext cx="604200" cy="1260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600"/>
              <a:t>When should you use Deep Learning</a:t>
            </a:r>
            <a:endParaRPr sz="3600"/>
          </a:p>
        </p:txBody>
      </p:sp>
      <p:sp>
        <p:nvSpPr>
          <p:cNvPr id="281" name="Google Shape;281;p45"/>
          <p:cNvSpPr txBox="1">
            <a:spLocks noGrp="1"/>
          </p:cNvSpPr>
          <p:nvPr>
            <p:ph type="body" idx="1"/>
          </p:nvPr>
        </p:nvSpPr>
        <p:spPr>
          <a:xfrm>
            <a:off x="381000" y="1047751"/>
            <a:ext cx="8229600" cy="3219600"/>
          </a:xfrm>
          <a:prstGeom prst="rect">
            <a:avLst/>
          </a:prstGeom>
        </p:spPr>
        <p:txBody>
          <a:bodyPr spcFirstLastPara="1" wrap="square" lIns="91425" tIns="45700" rIns="91425" bIns="45700" anchor="t" anchorCtr="0">
            <a:noAutofit/>
          </a:bodyPr>
          <a:lstStyle/>
          <a:p>
            <a:pPr marL="457200" lvl="0" indent="-381000" algn="l" rtl="0">
              <a:spcBef>
                <a:spcPts val="640"/>
              </a:spcBef>
              <a:spcAft>
                <a:spcPts val="0"/>
              </a:spcAft>
              <a:buSzPts val="2400"/>
              <a:buChar char="●"/>
            </a:pPr>
            <a:r>
              <a:rPr lang="en" sz="2400"/>
              <a:t>When you have a lot of data</a:t>
            </a:r>
            <a:endParaRPr sz="2400"/>
          </a:p>
          <a:p>
            <a:pPr marL="914400" lvl="1" indent="-342900" algn="l" rtl="0">
              <a:spcBef>
                <a:spcPts val="0"/>
              </a:spcBef>
              <a:spcAft>
                <a:spcPts val="0"/>
              </a:spcAft>
              <a:buSzPts val="1800"/>
              <a:buChar char="○"/>
            </a:pPr>
            <a:r>
              <a:rPr lang="en" sz="1800"/>
              <a:t>DNN improve with data for longer than other traditional ML models</a:t>
            </a:r>
            <a:endParaRPr sz="1800"/>
          </a:p>
          <a:p>
            <a:pPr marL="457200" lvl="0" indent="-381000" algn="l" rtl="0">
              <a:spcBef>
                <a:spcPts val="0"/>
              </a:spcBef>
              <a:spcAft>
                <a:spcPts val="0"/>
              </a:spcAft>
              <a:buSzPts val="2400"/>
              <a:buChar char="●"/>
            </a:pPr>
            <a:r>
              <a:rPr lang="en" sz="2400"/>
              <a:t>When you have no traditional models</a:t>
            </a:r>
            <a:endParaRPr sz="2400"/>
          </a:p>
          <a:p>
            <a:pPr marL="914400" lvl="1" indent="-342900" algn="l" rtl="0">
              <a:spcBef>
                <a:spcPts val="0"/>
              </a:spcBef>
              <a:spcAft>
                <a:spcPts val="0"/>
              </a:spcAft>
              <a:buSzPts val="1800"/>
              <a:buChar char="○"/>
            </a:pPr>
            <a:r>
              <a:rPr lang="en" sz="1800"/>
              <a:t>traditional models aren’t preformant</a:t>
            </a:r>
            <a:endParaRPr sz="1800"/>
          </a:p>
          <a:p>
            <a:pPr marL="457200" lvl="0" indent="-381000" algn="l" rtl="0">
              <a:spcBef>
                <a:spcPts val="0"/>
              </a:spcBef>
              <a:spcAft>
                <a:spcPts val="0"/>
              </a:spcAft>
              <a:buSzPts val="2400"/>
              <a:buChar char="●"/>
            </a:pPr>
            <a:r>
              <a:rPr lang="en" sz="2400"/>
              <a:t>When your data is unstructured</a:t>
            </a:r>
            <a:endParaRPr sz="2400"/>
          </a:p>
          <a:p>
            <a:pPr marL="914400" lvl="1" indent="-342900" algn="l" rtl="0">
              <a:spcBef>
                <a:spcPts val="0"/>
              </a:spcBef>
              <a:spcAft>
                <a:spcPts val="0"/>
              </a:spcAft>
              <a:buSzPts val="1800"/>
              <a:buChar char="○"/>
            </a:pPr>
            <a:r>
              <a:rPr lang="en" sz="1800"/>
              <a:t>Images, text, sound, etc.</a:t>
            </a:r>
            <a:endParaRPr sz="1800"/>
          </a:p>
          <a:p>
            <a:pPr marL="457200" lvl="0" indent="-381000" algn="l" rtl="0">
              <a:spcBef>
                <a:spcPts val="0"/>
              </a:spcBef>
              <a:spcAft>
                <a:spcPts val="0"/>
              </a:spcAft>
              <a:buSzPts val="2400"/>
              <a:buChar char="●"/>
            </a:pPr>
            <a:r>
              <a:rPr lang="en" sz="2400"/>
              <a:t>When your optimization goal can be computed quickly or approximately</a:t>
            </a:r>
            <a:endParaRPr sz="2400"/>
          </a:p>
          <a:p>
            <a:pPr marL="914400" lvl="1" indent="-342900" algn="l" rtl="0">
              <a:spcBef>
                <a:spcPts val="0"/>
              </a:spcBef>
              <a:spcAft>
                <a:spcPts val="0"/>
              </a:spcAft>
              <a:buSzPts val="1800"/>
              <a:buChar char="○"/>
            </a:pPr>
            <a:r>
              <a:rPr lang="en" sz="1800"/>
              <a:t>Likelihoods can be approximated in mini-batches</a:t>
            </a:r>
            <a:endParaRPr sz="1800"/>
          </a:p>
          <a:p>
            <a:pPr marL="914400" lvl="1" indent="-342900" algn="l" rtl="0">
              <a:spcBef>
                <a:spcPts val="0"/>
              </a:spcBef>
              <a:spcAft>
                <a:spcPts val="0"/>
              </a:spcAft>
              <a:buSzPts val="1800"/>
              <a:buChar char="○"/>
            </a:pPr>
            <a:r>
              <a:rPr lang="en" sz="1800"/>
              <a:t>Differential goals can be learned with back-prop</a:t>
            </a:r>
            <a:endParaRPr sz="1800"/>
          </a:p>
          <a:p>
            <a:pPr marL="914400" lvl="1" indent="-342900" algn="l" rtl="0">
              <a:spcBef>
                <a:spcPts val="0"/>
              </a:spcBef>
              <a:spcAft>
                <a:spcPts val="0"/>
              </a:spcAft>
              <a:buSzPts val="1800"/>
              <a:buChar char="○"/>
            </a:pPr>
            <a:r>
              <a:rPr lang="en" sz="1800"/>
              <a:t>Differential goals can be </a:t>
            </a:r>
            <a:endParaRPr sz="1800"/>
          </a:p>
          <a:p>
            <a:pPr marL="914400" lvl="1" indent="-342900" algn="l" rtl="0">
              <a:spcBef>
                <a:spcPts val="0"/>
              </a:spcBef>
              <a:spcAft>
                <a:spcPts val="0"/>
              </a:spcAft>
              <a:buSzPts val="1800"/>
              <a:buChar char="○"/>
            </a:pPr>
            <a:r>
              <a:rPr lang="en" sz="1800"/>
              <a:t>Non-Differential use Reinforcement learning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46"/>
          <p:cNvPicPr preferRelativeResize="0"/>
          <p:nvPr/>
        </p:nvPicPr>
        <p:blipFill>
          <a:blip r:embed="rId3">
            <a:alphaModFix/>
          </a:blip>
          <a:stretch>
            <a:fillRect/>
          </a:stretch>
        </p:blipFill>
        <p:spPr>
          <a:xfrm>
            <a:off x="5586625" y="1214038"/>
            <a:ext cx="2967250" cy="1669075"/>
          </a:xfrm>
          <a:prstGeom prst="rect">
            <a:avLst/>
          </a:prstGeom>
          <a:noFill/>
          <a:ln>
            <a:noFill/>
          </a:ln>
        </p:spPr>
      </p:pic>
      <p:sp>
        <p:nvSpPr>
          <p:cNvPr id="287" name="Google Shape;287;p46"/>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Software Tools</a:t>
            </a:r>
            <a:endParaRPr/>
          </a:p>
        </p:txBody>
      </p:sp>
      <p:sp>
        <p:nvSpPr>
          <p:cNvPr id="288" name="Google Shape;288;p46"/>
          <p:cNvSpPr txBox="1"/>
          <p:nvPr/>
        </p:nvSpPr>
        <p:spPr>
          <a:xfrm>
            <a:off x="5649025" y="2505700"/>
            <a:ext cx="11607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Tensorflow</a:t>
            </a:r>
            <a:endParaRPr>
              <a:latin typeface="Helvetica Neue"/>
              <a:ea typeface="Helvetica Neue"/>
              <a:cs typeface="Helvetica Neue"/>
              <a:sym typeface="Helvetica Neue"/>
            </a:endParaRPr>
          </a:p>
        </p:txBody>
      </p:sp>
      <p:sp>
        <p:nvSpPr>
          <p:cNvPr id="289" name="Google Shape;289;p46"/>
          <p:cNvSpPr txBox="1"/>
          <p:nvPr/>
        </p:nvSpPr>
        <p:spPr>
          <a:xfrm>
            <a:off x="370950" y="1105725"/>
            <a:ext cx="4815300" cy="340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Tons of implementations of basic ML tools</a:t>
            </a:r>
            <a:endParaRPr sz="1800">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Matlab</a:t>
            </a:r>
            <a:endParaRPr sz="1800">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b="1">
                <a:solidFill>
                  <a:srgbClr val="FFFFFF"/>
                </a:solidFill>
                <a:latin typeface="Helvetica Neue"/>
                <a:ea typeface="Helvetica Neue"/>
                <a:cs typeface="Helvetica Neue"/>
                <a:sym typeface="Helvetica Neue"/>
              </a:rPr>
              <a:t>R</a:t>
            </a:r>
            <a:endParaRPr sz="1800" b="1">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STAT</a:t>
            </a:r>
            <a:endParaRPr sz="1800">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SAS</a:t>
            </a:r>
            <a:endParaRPr sz="1800">
              <a:solidFill>
                <a:srgbClr val="FFFFFF"/>
              </a:solidFill>
              <a:latin typeface="Helvetica Neue"/>
              <a:ea typeface="Helvetica Neue"/>
              <a:cs typeface="Helvetica Neue"/>
              <a:sym typeface="Helvetica Neue"/>
            </a:endParaRPr>
          </a:p>
          <a:p>
            <a:pPr marL="457200" lvl="0"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Most ML research and development is happening in two package</a:t>
            </a:r>
            <a:endParaRPr sz="1800">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Tensorflow</a:t>
            </a:r>
            <a:endParaRPr sz="1800">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PyTorch</a:t>
            </a:r>
            <a:endParaRPr sz="1800">
              <a:solidFill>
                <a:srgbClr val="FFFFFF"/>
              </a:solidFill>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FFFFFF"/>
                </a:solidFill>
                <a:latin typeface="Helvetica Neue"/>
                <a:ea typeface="Helvetica Neue"/>
                <a:cs typeface="Helvetica Neue"/>
                <a:sym typeface="Helvetica Neue"/>
              </a:rPr>
              <a:t>	(R has interfaces to both the above)</a:t>
            </a:r>
            <a:endParaRPr sz="1800">
              <a:solidFill>
                <a:srgbClr val="FFFFFF"/>
              </a:solidFill>
              <a:latin typeface="Helvetica Neue"/>
              <a:ea typeface="Helvetica Neue"/>
              <a:cs typeface="Helvetica Neue"/>
              <a:sym typeface="Helvetica Neue"/>
            </a:endParaRPr>
          </a:p>
          <a:p>
            <a:pPr marL="457200" lvl="0" indent="-342900" algn="l" rtl="0">
              <a:spcBef>
                <a:spcPts val="0"/>
              </a:spcBef>
              <a:spcAft>
                <a:spcPts val="0"/>
              </a:spcAft>
              <a:buClr>
                <a:srgbClr val="FFFFFF"/>
              </a:buClr>
              <a:buSzPts val="1800"/>
              <a:buFont typeface="Helvetica Neue"/>
              <a:buChar char="●"/>
            </a:pPr>
            <a:endParaRPr sz="1800">
              <a:solidFill>
                <a:srgbClr val="FFFFFF"/>
              </a:solidFill>
              <a:latin typeface="Helvetica Neue"/>
              <a:ea typeface="Helvetica Neue"/>
              <a:cs typeface="Helvetica Neue"/>
              <a:sym typeface="Helvetica Neue"/>
            </a:endParaRPr>
          </a:p>
        </p:txBody>
      </p:sp>
      <p:pic>
        <p:nvPicPr>
          <p:cNvPr id="290" name="Google Shape;290;p46" descr="Image result for pytorch" title="https://commons.wikimedia.org/wiki/File:Pytorch_logo.png"/>
          <p:cNvPicPr preferRelativeResize="0"/>
          <p:nvPr/>
        </p:nvPicPr>
        <p:blipFill>
          <a:blip r:embed="rId4">
            <a:alphaModFix/>
          </a:blip>
          <a:stretch>
            <a:fillRect/>
          </a:stretch>
        </p:blipFill>
        <p:spPr>
          <a:xfrm>
            <a:off x="5586625" y="3033775"/>
            <a:ext cx="2967250" cy="59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0"/>
          <p:cNvSpPr txBox="1"/>
          <p:nvPr/>
        </p:nvSpPr>
        <p:spPr>
          <a:xfrm>
            <a:off x="512400" y="709850"/>
            <a:ext cx="76797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lt1"/>
                </a:solidFill>
              </a:rPr>
              <a:t>Prompt: Some of the most useful applications of Machine Learning in the Life Sciences are </a:t>
            </a:r>
            <a:endParaRPr sz="2100" b="1">
              <a:solidFill>
                <a:schemeClr val="lt1"/>
              </a:solidFill>
            </a:endParaRPr>
          </a:p>
          <a:p>
            <a:pPr marL="0" lvl="0" indent="0" algn="l" rtl="0">
              <a:spcBef>
                <a:spcPts val="0"/>
              </a:spcBef>
              <a:spcAft>
                <a:spcPts val="0"/>
              </a:spcAft>
              <a:buNone/>
            </a:pPr>
            <a:endParaRPr sz="2100">
              <a:solidFill>
                <a:schemeClr val="lt1"/>
              </a:solidFill>
            </a:endParaRPr>
          </a:p>
          <a:p>
            <a:pPr marL="0" lvl="0" indent="0" algn="l" rtl="0">
              <a:spcBef>
                <a:spcPts val="0"/>
              </a:spcBef>
              <a:spcAft>
                <a:spcPts val="0"/>
              </a:spcAft>
              <a:buNone/>
            </a:pPr>
            <a:r>
              <a:rPr lang="en" sz="2100" b="1">
                <a:solidFill>
                  <a:schemeClr val="lt1"/>
                </a:solidFill>
              </a:rPr>
              <a:t>GPT3</a:t>
            </a:r>
            <a:endParaRPr sz="2100" b="1">
              <a:solidFill>
                <a:schemeClr val="lt1"/>
              </a:solidFill>
            </a:endParaRPr>
          </a:p>
          <a:p>
            <a:pPr marL="0" lvl="0" indent="0" algn="l" rtl="0">
              <a:spcBef>
                <a:spcPts val="0"/>
              </a:spcBef>
              <a:spcAft>
                <a:spcPts val="0"/>
              </a:spcAft>
              <a:buNone/>
            </a:pPr>
            <a:r>
              <a:rPr lang="en" sz="2100">
                <a:solidFill>
                  <a:schemeClr val="lt1"/>
                </a:solidFill>
              </a:rPr>
              <a:t>1. Diagnosis and treatment of disease </a:t>
            </a:r>
            <a:endParaRPr sz="2100">
              <a:solidFill>
                <a:schemeClr val="lt1"/>
              </a:solidFill>
            </a:endParaRPr>
          </a:p>
          <a:p>
            <a:pPr marL="0" lvl="0" indent="0" algn="l" rtl="0">
              <a:spcBef>
                <a:spcPts val="0"/>
              </a:spcBef>
              <a:spcAft>
                <a:spcPts val="0"/>
              </a:spcAft>
              <a:buNone/>
            </a:pPr>
            <a:r>
              <a:rPr lang="en" sz="2100">
                <a:solidFill>
                  <a:schemeClr val="lt1"/>
                </a:solidFill>
              </a:rPr>
              <a:t>2. Development of new drugs and therapies </a:t>
            </a:r>
            <a:endParaRPr sz="2100">
              <a:solidFill>
                <a:schemeClr val="lt1"/>
              </a:solidFill>
            </a:endParaRPr>
          </a:p>
          <a:p>
            <a:pPr marL="0" lvl="0" indent="0" algn="l" rtl="0">
              <a:spcBef>
                <a:spcPts val="0"/>
              </a:spcBef>
              <a:spcAft>
                <a:spcPts val="0"/>
              </a:spcAft>
              <a:buNone/>
            </a:pPr>
            <a:r>
              <a:rPr lang="en" sz="2100">
                <a:solidFill>
                  <a:schemeClr val="lt1"/>
                </a:solidFill>
              </a:rPr>
              <a:t>3. Personalized medicine </a:t>
            </a:r>
            <a:endParaRPr sz="2100">
              <a:solidFill>
                <a:schemeClr val="lt1"/>
              </a:solidFill>
            </a:endParaRPr>
          </a:p>
          <a:p>
            <a:pPr marL="0" lvl="0" indent="0" algn="l" rtl="0">
              <a:spcBef>
                <a:spcPts val="0"/>
              </a:spcBef>
              <a:spcAft>
                <a:spcPts val="0"/>
              </a:spcAft>
              <a:buNone/>
            </a:pPr>
            <a:r>
              <a:rPr lang="en" sz="2100">
                <a:solidFill>
                  <a:schemeClr val="lt1"/>
                </a:solidFill>
              </a:rPr>
              <a:t>4. Predictive analytics for clinical trials 5. Population health management</a:t>
            </a:r>
            <a:endParaRPr sz="21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Hardware Tools</a:t>
            </a:r>
            <a:endParaRPr/>
          </a:p>
        </p:txBody>
      </p:sp>
      <p:sp>
        <p:nvSpPr>
          <p:cNvPr id="296" name="Google Shape;296;p47"/>
          <p:cNvSpPr txBox="1"/>
          <p:nvPr/>
        </p:nvSpPr>
        <p:spPr>
          <a:xfrm>
            <a:off x="414175" y="1319575"/>
            <a:ext cx="7801800" cy="3621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GPUS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Nvidia GPUs are the primary tools for machine learning</a:t>
            </a:r>
            <a:endParaRPr>
              <a:solidFill>
                <a:srgbClr val="FFFFFF"/>
              </a:solidFill>
              <a:latin typeface="Helvetica Neue"/>
              <a:ea typeface="Helvetica Neue"/>
              <a:cs typeface="Helvetica Neue"/>
              <a:sym typeface="Helvetica Neue"/>
            </a:endParaRPr>
          </a:p>
          <a:p>
            <a:pPr marL="1371600" lvl="2"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Primarily due to CUDA </a:t>
            </a:r>
            <a:endParaRPr>
              <a:solidFill>
                <a:srgbClr val="FFFFFF"/>
              </a:solidFill>
              <a:latin typeface="Helvetica Neue"/>
              <a:ea typeface="Helvetica Neue"/>
              <a:cs typeface="Helvetica Neue"/>
              <a:sym typeface="Helvetica Neue"/>
            </a:endParaRPr>
          </a:p>
          <a:p>
            <a:pPr marL="457200" lvl="0"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CPUS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Fine for smaller models, can’t compete with GPUS for larger models</a:t>
            </a:r>
            <a:endParaRPr>
              <a:solidFill>
                <a:srgbClr val="FFFFFF"/>
              </a:solidFill>
              <a:latin typeface="Helvetica Neue"/>
              <a:ea typeface="Helvetica Neue"/>
              <a:cs typeface="Helvetica Neue"/>
              <a:sym typeface="Helvetica Neue"/>
            </a:endParaRPr>
          </a:p>
          <a:p>
            <a:pPr marL="457200" lvl="0"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Tensor Cores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Next generation of core highly optimized for tensor operations used in Deep Learning</a:t>
            </a:r>
            <a:endParaRPr>
              <a:solidFill>
                <a:srgbClr val="FFFFFF"/>
              </a:solidFill>
              <a:latin typeface="Helvetica Neue"/>
              <a:ea typeface="Helvetica Neue"/>
              <a:cs typeface="Helvetica Neue"/>
              <a:sym typeface="Helvetica Neue"/>
            </a:endParaRPr>
          </a:p>
          <a:p>
            <a:pPr marL="1371600" lvl="2"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Google’s TPUs</a:t>
            </a:r>
            <a:endParaRPr>
              <a:solidFill>
                <a:srgbClr val="FFFFFF"/>
              </a:solidFill>
              <a:latin typeface="Helvetica Neue"/>
              <a:ea typeface="Helvetica Neue"/>
              <a:cs typeface="Helvetica Neue"/>
              <a:sym typeface="Helvetica Neue"/>
            </a:endParaRPr>
          </a:p>
          <a:p>
            <a:pPr marL="1371600" lvl="2"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Nvidia’s RTX/Volta lines </a:t>
            </a:r>
            <a:endParaRPr>
              <a:solidFill>
                <a:srgbClr val="FFFFFF"/>
              </a:solidFill>
              <a:latin typeface="Helvetica Neue"/>
              <a:ea typeface="Helvetica Neue"/>
              <a:cs typeface="Helvetica Neue"/>
              <a:sym typeface="Helvetica Neue"/>
            </a:endParaRPr>
          </a:p>
          <a:p>
            <a:pPr marL="1828800" lvl="3"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FP16 only</a:t>
            </a:r>
            <a:endParaRPr>
              <a:solidFill>
                <a:srgbClr val="FFFFFF"/>
              </a:solidFill>
              <a:latin typeface="Helvetica Neue"/>
              <a:ea typeface="Helvetica Neue"/>
              <a:cs typeface="Helvetica Neue"/>
              <a:sym typeface="Helvetica Neue"/>
            </a:endParaRPr>
          </a:p>
          <a:p>
            <a:pPr marL="457200" lvl="0"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Others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FPGAs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Graph Cores and other custom chips</a:t>
            </a:r>
            <a:endParaRPr>
              <a:solidFill>
                <a:srgbClr val="FFFFFF"/>
              </a:solidFill>
              <a:latin typeface="Helvetica Neue"/>
              <a:ea typeface="Helvetica Neue"/>
              <a:cs typeface="Helvetica Neue"/>
              <a:sym typeface="Helvetica Neue"/>
            </a:endParaRPr>
          </a:p>
          <a:p>
            <a:pPr marL="457200" lvl="0"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As a user CPUS are a good place to start, and GPUs will be the main workhorse</a:t>
            </a:r>
            <a:endParaRPr>
              <a:solidFill>
                <a:srgbClr val="FFFFFF"/>
              </a:solidFill>
              <a:latin typeface="Helvetica Neue"/>
              <a:ea typeface="Helvetica Neue"/>
              <a:cs typeface="Helvetica Neue"/>
              <a:sym typeface="Helvetica Neue"/>
            </a:endParaRPr>
          </a:p>
          <a:p>
            <a:pPr marL="457200" lvl="0" indent="0" algn="l" rtl="0">
              <a:spcBef>
                <a:spcPts val="0"/>
              </a:spcBef>
              <a:spcAft>
                <a:spcPts val="0"/>
              </a:spcAft>
              <a:buNone/>
            </a:pPr>
            <a:r>
              <a:rPr lang="en">
                <a:solidFill>
                  <a:srgbClr val="FFFFFF"/>
                </a:solidFill>
                <a:latin typeface="Helvetica Neue"/>
                <a:ea typeface="Helvetica Neue"/>
                <a:cs typeface="Helvetica Neue"/>
                <a:sym typeface="Helvetica Neue"/>
              </a:rPr>
              <a:t>	</a:t>
            </a:r>
            <a:endParaRPr>
              <a:solidFill>
                <a:srgbClr val="FFFFFF"/>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457200" y="1297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HPC - Talapas</a:t>
            </a:r>
            <a:endParaRPr/>
          </a:p>
        </p:txBody>
      </p:sp>
      <p:grpSp>
        <p:nvGrpSpPr>
          <p:cNvPr id="302" name="Google Shape;302;p48"/>
          <p:cNvGrpSpPr/>
          <p:nvPr/>
        </p:nvGrpSpPr>
        <p:grpSpPr>
          <a:xfrm>
            <a:off x="1847524" y="4397294"/>
            <a:ext cx="2805213" cy="641053"/>
            <a:chOff x="1366800" y="2215225"/>
            <a:chExt cx="6410450" cy="1166400"/>
          </a:xfrm>
        </p:grpSpPr>
        <p:pic>
          <p:nvPicPr>
            <p:cNvPr id="303" name="Google Shape;303;p48"/>
            <p:cNvPicPr preferRelativeResize="0"/>
            <p:nvPr/>
          </p:nvPicPr>
          <p:blipFill rotWithShape="1">
            <a:blip r:embed="rId3">
              <a:alphaModFix/>
            </a:blip>
            <a:srcRect t="19317" b="30506"/>
            <a:stretch/>
          </p:blipFill>
          <p:spPr>
            <a:xfrm>
              <a:off x="1366850" y="2215225"/>
              <a:ext cx="6410400" cy="583200"/>
            </a:xfrm>
            <a:prstGeom prst="rect">
              <a:avLst/>
            </a:prstGeom>
            <a:noFill/>
            <a:ln>
              <a:noFill/>
            </a:ln>
          </p:spPr>
        </p:pic>
        <p:pic>
          <p:nvPicPr>
            <p:cNvPr id="304" name="Google Shape;304;p48"/>
            <p:cNvPicPr preferRelativeResize="0"/>
            <p:nvPr/>
          </p:nvPicPr>
          <p:blipFill rotWithShape="1">
            <a:blip r:embed="rId3">
              <a:alphaModFix/>
            </a:blip>
            <a:srcRect t="19317" b="30506"/>
            <a:stretch/>
          </p:blipFill>
          <p:spPr>
            <a:xfrm>
              <a:off x="1366800" y="2798425"/>
              <a:ext cx="6410400" cy="583200"/>
            </a:xfrm>
            <a:prstGeom prst="rect">
              <a:avLst/>
            </a:prstGeom>
            <a:noFill/>
            <a:ln>
              <a:noFill/>
            </a:ln>
          </p:spPr>
        </p:pic>
      </p:grpSp>
      <p:pic>
        <p:nvPicPr>
          <p:cNvPr id="305" name="Google Shape;305;p48"/>
          <p:cNvPicPr preferRelativeResize="0"/>
          <p:nvPr/>
        </p:nvPicPr>
        <p:blipFill>
          <a:blip r:embed="rId4">
            <a:alphaModFix/>
          </a:blip>
          <a:stretch>
            <a:fillRect/>
          </a:stretch>
        </p:blipFill>
        <p:spPr>
          <a:xfrm>
            <a:off x="288887" y="1110360"/>
            <a:ext cx="2020448" cy="2693910"/>
          </a:xfrm>
          <a:prstGeom prst="rect">
            <a:avLst/>
          </a:prstGeom>
          <a:noFill/>
          <a:ln>
            <a:noFill/>
          </a:ln>
        </p:spPr>
      </p:pic>
      <p:pic>
        <p:nvPicPr>
          <p:cNvPr id="306" name="Google Shape;306;p48"/>
          <p:cNvPicPr preferRelativeResize="0"/>
          <p:nvPr/>
        </p:nvPicPr>
        <p:blipFill>
          <a:blip r:embed="rId5">
            <a:alphaModFix/>
          </a:blip>
          <a:stretch>
            <a:fillRect/>
          </a:stretch>
        </p:blipFill>
        <p:spPr>
          <a:xfrm>
            <a:off x="2470813" y="1110350"/>
            <a:ext cx="2020448" cy="2693930"/>
          </a:xfrm>
          <a:prstGeom prst="rect">
            <a:avLst/>
          </a:prstGeom>
          <a:noFill/>
          <a:ln>
            <a:noFill/>
          </a:ln>
        </p:spPr>
      </p:pic>
      <p:pic>
        <p:nvPicPr>
          <p:cNvPr id="307" name="Google Shape;307;p48"/>
          <p:cNvPicPr preferRelativeResize="0"/>
          <p:nvPr/>
        </p:nvPicPr>
        <p:blipFill>
          <a:blip r:embed="rId6">
            <a:alphaModFix/>
          </a:blip>
          <a:stretch>
            <a:fillRect/>
          </a:stretch>
        </p:blipFill>
        <p:spPr>
          <a:xfrm>
            <a:off x="6834656" y="1143667"/>
            <a:ext cx="2020448" cy="2693930"/>
          </a:xfrm>
          <a:prstGeom prst="rect">
            <a:avLst/>
          </a:prstGeom>
          <a:noFill/>
          <a:ln>
            <a:noFill/>
          </a:ln>
        </p:spPr>
      </p:pic>
      <p:pic>
        <p:nvPicPr>
          <p:cNvPr id="308" name="Google Shape;308;p48"/>
          <p:cNvPicPr preferRelativeResize="0"/>
          <p:nvPr/>
        </p:nvPicPr>
        <p:blipFill>
          <a:blip r:embed="rId7">
            <a:alphaModFix/>
          </a:blip>
          <a:stretch>
            <a:fillRect/>
          </a:stretch>
        </p:blipFill>
        <p:spPr>
          <a:xfrm>
            <a:off x="4652732" y="1143667"/>
            <a:ext cx="2020448" cy="2693930"/>
          </a:xfrm>
          <a:prstGeom prst="rect">
            <a:avLst/>
          </a:prstGeom>
          <a:noFill/>
          <a:ln>
            <a:noFill/>
          </a:ln>
        </p:spPr>
      </p:pic>
      <p:sp>
        <p:nvSpPr>
          <p:cNvPr id="309" name="Google Shape;309;p48"/>
          <p:cNvSpPr txBox="1"/>
          <p:nvPr/>
        </p:nvSpPr>
        <p:spPr>
          <a:xfrm>
            <a:off x="288875" y="3804275"/>
            <a:ext cx="20205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Standard Compute </a:t>
            </a:r>
            <a:endParaRPr>
              <a:solidFill>
                <a:srgbClr val="FFFFFF"/>
              </a:solidFill>
            </a:endParaRPr>
          </a:p>
        </p:txBody>
      </p:sp>
      <p:sp>
        <p:nvSpPr>
          <p:cNvPr id="310" name="Google Shape;310;p48"/>
          <p:cNvSpPr txBox="1"/>
          <p:nvPr/>
        </p:nvSpPr>
        <p:spPr>
          <a:xfrm>
            <a:off x="2470800" y="3804275"/>
            <a:ext cx="20205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rPr>
              <a:t>GPU Nodes</a:t>
            </a:r>
            <a:endParaRPr b="1">
              <a:solidFill>
                <a:schemeClr val="lt2"/>
              </a:solidFill>
            </a:endParaRPr>
          </a:p>
        </p:txBody>
      </p:sp>
      <p:sp>
        <p:nvSpPr>
          <p:cNvPr id="311" name="Google Shape;311;p48"/>
          <p:cNvSpPr txBox="1"/>
          <p:nvPr/>
        </p:nvSpPr>
        <p:spPr>
          <a:xfrm>
            <a:off x="4652713" y="3804275"/>
            <a:ext cx="20205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Big Memory Nodes</a:t>
            </a:r>
            <a:endParaRPr>
              <a:solidFill>
                <a:srgbClr val="FFFFFF"/>
              </a:solidFill>
            </a:endParaRPr>
          </a:p>
        </p:txBody>
      </p:sp>
      <p:sp>
        <p:nvSpPr>
          <p:cNvPr id="312" name="Google Shape;312;p48"/>
          <p:cNvSpPr txBox="1"/>
          <p:nvPr/>
        </p:nvSpPr>
        <p:spPr>
          <a:xfrm>
            <a:off x="6673163" y="3804275"/>
            <a:ext cx="20205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Network Attached Storage (1.5PB)</a:t>
            </a:r>
            <a:endParaRPr>
              <a:solidFill>
                <a:srgbClr val="FFFFFF"/>
              </a:solidFill>
            </a:endParaRPr>
          </a:p>
        </p:txBody>
      </p:sp>
      <p:sp>
        <p:nvSpPr>
          <p:cNvPr id="313" name="Google Shape;313;p48"/>
          <p:cNvSpPr txBox="1"/>
          <p:nvPr/>
        </p:nvSpPr>
        <p:spPr>
          <a:xfrm>
            <a:off x="4713513" y="4505250"/>
            <a:ext cx="20205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Login Nodes </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9"/>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Conclusions</a:t>
            </a:r>
            <a:endParaRPr/>
          </a:p>
        </p:txBody>
      </p:sp>
      <p:sp>
        <p:nvSpPr>
          <p:cNvPr id="319" name="Google Shape;319;p49"/>
          <p:cNvSpPr txBox="1"/>
          <p:nvPr/>
        </p:nvSpPr>
        <p:spPr>
          <a:xfrm>
            <a:off x="517025" y="1212325"/>
            <a:ext cx="817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20" name="Google Shape;320;p49"/>
          <p:cNvSpPr txBox="1"/>
          <p:nvPr/>
        </p:nvSpPr>
        <p:spPr>
          <a:xfrm>
            <a:off x="588350" y="1212325"/>
            <a:ext cx="7345200" cy="3877954"/>
          </a:xfrm>
          <a:prstGeom prst="rect">
            <a:avLst/>
          </a:prstGeom>
          <a:noFill/>
          <a:ln>
            <a:noFill/>
          </a:ln>
        </p:spPr>
        <p:txBody>
          <a:bodyPr spcFirstLastPara="1" wrap="square" lIns="91425" tIns="91425" rIns="91425" bIns="91425" anchor="t" anchorCtr="0">
            <a:spAutoFit/>
          </a:bodyPr>
          <a:lstStyle/>
          <a:p>
            <a:pPr marL="482600" lvl="0" indent="-342900" algn="l" rtl="0">
              <a:spcBef>
                <a:spcPts val="0"/>
              </a:spcBef>
              <a:spcAft>
                <a:spcPts val="0"/>
              </a:spcAft>
              <a:buClr>
                <a:schemeClr val="bg1"/>
              </a:buClr>
              <a:buSzPts val="1400"/>
              <a:buFont typeface="Courier New" panose="02070309020205020404" pitchFamily="49" charset="0"/>
              <a:buChar char="o"/>
            </a:pPr>
            <a:r>
              <a:rPr lang="en" sz="2400" dirty="0">
                <a:solidFill>
                  <a:schemeClr val="bg1"/>
                </a:solidFill>
                <a:latin typeface="Helvetica Neue"/>
                <a:ea typeface="Helvetica Neue"/>
                <a:cs typeface="Helvetica Neue"/>
                <a:sym typeface="Helvetica Neue"/>
              </a:rPr>
              <a:t>ML Starts with Datasets</a:t>
            </a:r>
          </a:p>
          <a:p>
            <a:pPr marL="482600" lvl="0" indent="-342900" algn="l" rtl="0">
              <a:spcBef>
                <a:spcPts val="0"/>
              </a:spcBef>
              <a:spcAft>
                <a:spcPts val="0"/>
              </a:spcAft>
              <a:buClr>
                <a:schemeClr val="bg1"/>
              </a:buClr>
              <a:buSzPts val="1400"/>
              <a:buFont typeface="Courier New" panose="02070309020205020404" pitchFamily="49" charset="0"/>
              <a:buChar char="o"/>
            </a:pPr>
            <a:endParaRPr lang="en" sz="2400" dirty="0">
              <a:solidFill>
                <a:schemeClr val="bg1"/>
              </a:solidFill>
              <a:latin typeface="Helvetica Neue"/>
              <a:ea typeface="Helvetica Neue"/>
              <a:cs typeface="Helvetica Neue"/>
              <a:sym typeface="Helvetica Neue"/>
            </a:endParaRPr>
          </a:p>
          <a:p>
            <a:pPr marL="482600" lvl="3" indent="-342900">
              <a:buClr>
                <a:schemeClr val="bg1"/>
              </a:buClr>
              <a:buSzPts val="1400"/>
              <a:buFont typeface="Courier New" panose="02070309020205020404" pitchFamily="49" charset="0"/>
              <a:buChar char="o"/>
            </a:pPr>
            <a:r>
              <a:rPr lang="en" sz="2400" dirty="0">
                <a:solidFill>
                  <a:schemeClr val="bg1"/>
                </a:solidFill>
                <a:latin typeface="Helvetica Neue"/>
                <a:ea typeface="Helvetica Neue"/>
                <a:cs typeface="Helvetica Neue"/>
                <a:sym typeface="Helvetica Neue"/>
              </a:rPr>
              <a:t>We’ll spend a lot of this week on the mechanics and pitfalls of creating AI Ready data</a:t>
            </a:r>
          </a:p>
          <a:p>
            <a:pPr marL="482600" lvl="3" indent="-342900">
              <a:buClr>
                <a:schemeClr val="bg1"/>
              </a:buClr>
              <a:buSzPts val="1400"/>
              <a:buFont typeface="Courier New" panose="02070309020205020404" pitchFamily="49" charset="0"/>
              <a:buChar char="o"/>
            </a:pPr>
            <a:endParaRPr lang="en" sz="2400" dirty="0">
              <a:solidFill>
                <a:schemeClr val="bg1"/>
              </a:solidFill>
              <a:latin typeface="Helvetica Neue"/>
              <a:ea typeface="Helvetica Neue"/>
              <a:cs typeface="Helvetica Neue"/>
              <a:sym typeface="Helvetica Neue"/>
            </a:endParaRPr>
          </a:p>
          <a:p>
            <a:pPr marL="482600" lvl="0" indent="-342900" algn="l" rtl="0">
              <a:spcBef>
                <a:spcPts val="0"/>
              </a:spcBef>
              <a:spcAft>
                <a:spcPts val="0"/>
              </a:spcAft>
              <a:buClr>
                <a:schemeClr val="bg1"/>
              </a:buClr>
              <a:buSzPts val="1400"/>
              <a:buFont typeface="Courier New" panose="02070309020205020404" pitchFamily="49" charset="0"/>
              <a:buChar char="o"/>
            </a:pPr>
            <a:r>
              <a:rPr lang="en" sz="2400" dirty="0">
                <a:solidFill>
                  <a:schemeClr val="bg1"/>
                </a:solidFill>
                <a:latin typeface="Helvetica Neue"/>
                <a:ea typeface="Helvetica Neue"/>
                <a:cs typeface="Helvetica Neue"/>
                <a:sym typeface="Helvetica Neue"/>
              </a:rPr>
              <a:t>ML algorithms work as universal function approximators</a:t>
            </a:r>
          </a:p>
          <a:p>
            <a:pPr marL="482600" lvl="0" indent="-342900" algn="l" rtl="0">
              <a:spcBef>
                <a:spcPts val="0"/>
              </a:spcBef>
              <a:spcAft>
                <a:spcPts val="0"/>
              </a:spcAft>
              <a:buClr>
                <a:schemeClr val="bg1"/>
              </a:buClr>
              <a:buSzPts val="1400"/>
              <a:buFont typeface="Courier New" panose="02070309020205020404" pitchFamily="49" charset="0"/>
              <a:buChar char="o"/>
            </a:pPr>
            <a:endParaRPr lang="en" sz="2400" dirty="0">
              <a:solidFill>
                <a:schemeClr val="bg1"/>
              </a:solidFill>
              <a:latin typeface="Helvetica Neue"/>
              <a:ea typeface="Helvetica Neue"/>
              <a:cs typeface="Helvetica Neue"/>
              <a:sym typeface="Helvetica Neue"/>
            </a:endParaRPr>
          </a:p>
          <a:p>
            <a:pPr marL="482600" lvl="3" indent="-342900">
              <a:buClr>
                <a:schemeClr val="bg1"/>
              </a:buClr>
              <a:buSzPts val="1400"/>
              <a:buFont typeface="Courier New" panose="02070309020205020404" pitchFamily="49" charset="0"/>
              <a:buChar char="o"/>
            </a:pPr>
            <a:r>
              <a:rPr lang="en" sz="2400" dirty="0">
                <a:solidFill>
                  <a:schemeClr val="bg1"/>
                </a:solidFill>
                <a:latin typeface="Helvetica Neue"/>
                <a:ea typeface="Helvetica Neue"/>
                <a:cs typeface="Helvetica Neue"/>
                <a:sym typeface="Helvetica Neue"/>
              </a:rPr>
              <a:t>This makes them tremendously flexible</a:t>
            </a:r>
          </a:p>
          <a:p>
            <a:pPr marL="139700" lvl="1">
              <a:buClr>
                <a:schemeClr val="bg1"/>
              </a:buClr>
              <a:buSzPts val="1400"/>
            </a:pPr>
            <a:endParaRPr sz="2400" dirty="0">
              <a:solidFill>
                <a:schemeClr val="bg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1"/>
          <p:cNvSpPr txBox="1"/>
          <p:nvPr/>
        </p:nvSpPr>
        <p:spPr>
          <a:xfrm>
            <a:off x="5031350" y="2056250"/>
            <a:ext cx="424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bg1"/>
                </a:solidFill>
              </a:rPr>
              <a:t>https://michaellee1.github.io/CellSegSite/index.html</a:t>
            </a:r>
            <a:endParaRPr>
              <a:solidFill>
                <a:schemeClr val="bg1"/>
              </a:solidFill>
            </a:endParaRPr>
          </a:p>
        </p:txBody>
      </p:sp>
      <p:pic>
        <p:nvPicPr>
          <p:cNvPr id="98" name="Google Shape;98;p21"/>
          <p:cNvPicPr preferRelativeResize="0"/>
          <p:nvPr/>
        </p:nvPicPr>
        <p:blipFill>
          <a:blip r:embed="rId3">
            <a:alphaModFix/>
          </a:blip>
          <a:stretch>
            <a:fillRect/>
          </a:stretch>
        </p:blipFill>
        <p:spPr>
          <a:xfrm>
            <a:off x="5199550" y="116525"/>
            <a:ext cx="3281050" cy="2045551"/>
          </a:xfrm>
          <a:prstGeom prst="rect">
            <a:avLst/>
          </a:prstGeom>
          <a:noFill/>
          <a:ln>
            <a:noFill/>
          </a:ln>
        </p:spPr>
      </p:pic>
      <p:pic>
        <p:nvPicPr>
          <p:cNvPr id="99" name="Google Shape;99;p21"/>
          <p:cNvPicPr preferRelativeResize="0"/>
          <p:nvPr/>
        </p:nvPicPr>
        <p:blipFill>
          <a:blip r:embed="rId4">
            <a:alphaModFix/>
          </a:blip>
          <a:stretch>
            <a:fillRect/>
          </a:stretch>
        </p:blipFill>
        <p:spPr>
          <a:xfrm>
            <a:off x="152400" y="615600"/>
            <a:ext cx="3128676" cy="2000524"/>
          </a:xfrm>
          <a:prstGeom prst="rect">
            <a:avLst/>
          </a:prstGeom>
          <a:noFill/>
          <a:ln>
            <a:noFill/>
          </a:ln>
        </p:spPr>
      </p:pic>
      <p:sp>
        <p:nvSpPr>
          <p:cNvPr id="100" name="Google Shape;100;p21"/>
          <p:cNvSpPr txBox="1"/>
          <p:nvPr/>
        </p:nvSpPr>
        <p:spPr>
          <a:xfrm>
            <a:off x="0" y="0"/>
            <a:ext cx="4921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Alpha Fold - Protein Folding : https://www.nature.com/articles/s41586-021-03819-2</a:t>
            </a:r>
            <a:endParaRPr>
              <a:solidFill>
                <a:schemeClr val="lt1"/>
              </a:solidFill>
            </a:endParaRPr>
          </a:p>
        </p:txBody>
      </p:sp>
      <p:pic>
        <p:nvPicPr>
          <p:cNvPr id="101" name="Google Shape;101;p21"/>
          <p:cNvPicPr preferRelativeResize="0"/>
          <p:nvPr/>
        </p:nvPicPr>
        <p:blipFill>
          <a:blip r:embed="rId5">
            <a:alphaModFix/>
          </a:blip>
          <a:stretch>
            <a:fillRect/>
          </a:stretch>
        </p:blipFill>
        <p:spPr>
          <a:xfrm>
            <a:off x="5832650" y="2456438"/>
            <a:ext cx="2857500" cy="2143125"/>
          </a:xfrm>
          <a:prstGeom prst="rect">
            <a:avLst/>
          </a:prstGeom>
          <a:noFill/>
          <a:ln>
            <a:noFill/>
          </a:ln>
        </p:spPr>
      </p:pic>
      <p:sp>
        <p:nvSpPr>
          <p:cNvPr id="102" name="Google Shape;102;p21"/>
          <p:cNvSpPr txBox="1"/>
          <p:nvPr/>
        </p:nvSpPr>
        <p:spPr>
          <a:xfrm>
            <a:off x="5031350" y="4599575"/>
            <a:ext cx="405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bg1"/>
                </a:solidFill>
              </a:rPr>
              <a:t>http://www.mackenziemathislab.org/deeplabcut</a:t>
            </a:r>
            <a:endParaRPr>
              <a:solidFill>
                <a:schemeClr val="bg1"/>
              </a:solidFill>
            </a:endParaRPr>
          </a:p>
        </p:txBody>
      </p:sp>
      <p:pic>
        <p:nvPicPr>
          <p:cNvPr id="103" name="Google Shape;103;p21"/>
          <p:cNvPicPr preferRelativeResize="0"/>
          <p:nvPr/>
        </p:nvPicPr>
        <p:blipFill>
          <a:blip r:embed="rId6">
            <a:alphaModFix/>
          </a:blip>
          <a:stretch>
            <a:fillRect/>
          </a:stretch>
        </p:blipFill>
        <p:spPr>
          <a:xfrm>
            <a:off x="1225763" y="2334149"/>
            <a:ext cx="2469965" cy="2222576"/>
          </a:xfrm>
          <a:prstGeom prst="rect">
            <a:avLst/>
          </a:prstGeom>
          <a:noFill/>
          <a:ln>
            <a:noFill/>
          </a:ln>
        </p:spPr>
      </p:pic>
      <p:sp>
        <p:nvSpPr>
          <p:cNvPr id="104" name="Google Shape;104;p21"/>
          <p:cNvSpPr txBox="1"/>
          <p:nvPr/>
        </p:nvSpPr>
        <p:spPr>
          <a:xfrm>
            <a:off x="283199" y="4491875"/>
            <a:ext cx="4355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bg1"/>
                </a:solidFill>
              </a:rPr>
              <a:t>https://</a:t>
            </a:r>
            <a:r>
              <a:rPr lang="en" dirty="0" err="1">
                <a:solidFill>
                  <a:schemeClr val="bg1"/>
                </a:solidFill>
              </a:rPr>
              <a:t>www.ncbi.nlm.nih.gov</a:t>
            </a:r>
            <a:r>
              <a:rPr lang="en" dirty="0">
                <a:solidFill>
                  <a:schemeClr val="bg1"/>
                </a:solidFill>
              </a:rPr>
              <a:t>/</a:t>
            </a:r>
            <a:r>
              <a:rPr lang="en" dirty="0" err="1">
                <a:solidFill>
                  <a:schemeClr val="bg1"/>
                </a:solidFill>
              </a:rPr>
              <a:t>pmc</a:t>
            </a:r>
            <a:r>
              <a:rPr lang="en" dirty="0">
                <a:solidFill>
                  <a:schemeClr val="bg1"/>
                </a:solidFill>
              </a:rPr>
              <a:t>/articles/PMC8356896/figure/Fig1/</a:t>
            </a:r>
            <a:endParaRPr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800"/>
              <a:buNone/>
            </a:pPr>
            <a:r>
              <a:rPr lang="en" sz="3200"/>
              <a:t>What is </a:t>
            </a:r>
            <a:r>
              <a:rPr lang="en" sz="3600"/>
              <a:t>Machine Learning </a:t>
            </a:r>
            <a:endParaRPr sz="3600"/>
          </a:p>
        </p:txBody>
      </p:sp>
      <p:sp>
        <p:nvSpPr>
          <p:cNvPr id="110" name="Google Shape;110;p22"/>
          <p:cNvSpPr txBox="1">
            <a:spLocks noGrp="1"/>
          </p:cNvSpPr>
          <p:nvPr>
            <p:ph type="body" idx="1"/>
          </p:nvPr>
        </p:nvSpPr>
        <p:spPr>
          <a:xfrm>
            <a:off x="263900" y="1131801"/>
            <a:ext cx="8229600" cy="3219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640"/>
              </a:spcBef>
              <a:spcAft>
                <a:spcPts val="0"/>
              </a:spcAft>
              <a:buSzPts val="1800"/>
              <a:buChar char="●"/>
            </a:pPr>
            <a:r>
              <a:rPr lang="en" sz="1800" b="1"/>
              <a:t>Machine learning (ML) is a lot like programing</a:t>
            </a:r>
            <a:endParaRPr sz="1800" b="1"/>
          </a:p>
          <a:p>
            <a:pPr marL="914400" lvl="1" indent="-342900" algn="l" rtl="0">
              <a:lnSpc>
                <a:spcPct val="100000"/>
              </a:lnSpc>
              <a:spcBef>
                <a:spcPts val="0"/>
              </a:spcBef>
              <a:spcAft>
                <a:spcPts val="0"/>
              </a:spcAft>
              <a:buSzPts val="1800"/>
              <a:buChar char="○"/>
            </a:pPr>
            <a:r>
              <a:rPr lang="en" sz="1800"/>
              <a:t>It’s a series of technique for telling a computer how to do something</a:t>
            </a:r>
            <a:endParaRPr sz="1800"/>
          </a:p>
          <a:p>
            <a:pPr marL="914400" marR="0" lvl="1" indent="-342900" algn="l" rtl="0">
              <a:lnSpc>
                <a:spcPct val="100000"/>
              </a:lnSpc>
              <a:spcBef>
                <a:spcPts val="0"/>
              </a:spcBef>
              <a:spcAft>
                <a:spcPts val="0"/>
              </a:spcAft>
              <a:buClr>
                <a:srgbClr val="FFFFFF"/>
              </a:buClr>
              <a:buSzPts val="1800"/>
              <a:buFont typeface="Helvetica Neue"/>
              <a:buChar char="○"/>
            </a:pPr>
            <a:r>
              <a:rPr lang="en" sz="1800"/>
              <a:t>Instead of writing an algorithm with code you create a system that can learn an algorithm from data</a:t>
            </a:r>
            <a:br>
              <a:rPr lang="en" sz="1800"/>
            </a:br>
            <a:endParaRPr sz="1800"/>
          </a:p>
          <a:p>
            <a:pPr marL="457200" marR="0" lvl="0" indent="-342900" algn="l" rtl="0">
              <a:lnSpc>
                <a:spcPct val="100000"/>
              </a:lnSpc>
              <a:spcBef>
                <a:spcPts val="0"/>
              </a:spcBef>
              <a:spcAft>
                <a:spcPts val="0"/>
              </a:spcAft>
              <a:buSzPts val="1800"/>
              <a:buChar char="●"/>
            </a:pPr>
            <a:r>
              <a:rPr lang="en" sz="1800" b="1"/>
              <a:t>Often is not the right choice</a:t>
            </a:r>
            <a:endParaRPr sz="1800" b="1"/>
          </a:p>
          <a:p>
            <a:pPr marL="914400" marR="0" lvl="1" indent="-342900" algn="l" rtl="0">
              <a:lnSpc>
                <a:spcPct val="100000"/>
              </a:lnSpc>
              <a:spcBef>
                <a:spcPts val="0"/>
              </a:spcBef>
              <a:spcAft>
                <a:spcPts val="0"/>
              </a:spcAft>
              <a:buSzPts val="1800"/>
              <a:buChar char="○"/>
            </a:pPr>
            <a:r>
              <a:rPr lang="en" sz="1800"/>
              <a:t>Training an ML model to add numbers</a:t>
            </a:r>
            <a:endParaRPr sz="1800"/>
          </a:p>
          <a:p>
            <a:pPr marL="1371600" marR="0" lvl="2" indent="-342900" algn="l" rtl="0">
              <a:lnSpc>
                <a:spcPct val="100000"/>
              </a:lnSpc>
              <a:spcBef>
                <a:spcPts val="0"/>
              </a:spcBef>
              <a:spcAft>
                <a:spcPts val="0"/>
              </a:spcAft>
              <a:buSzPts val="1800"/>
              <a:buChar char="■"/>
            </a:pPr>
            <a:r>
              <a:rPr lang="en" sz="1800"/>
              <a:t>Would take a lot of work</a:t>
            </a:r>
            <a:endParaRPr sz="1800"/>
          </a:p>
          <a:p>
            <a:pPr marL="1371600" marR="0" lvl="2" indent="-342900" algn="l" rtl="0">
              <a:lnSpc>
                <a:spcPct val="100000"/>
              </a:lnSpc>
              <a:spcBef>
                <a:spcPts val="0"/>
              </a:spcBef>
              <a:spcAft>
                <a:spcPts val="0"/>
              </a:spcAft>
              <a:buSzPts val="1800"/>
              <a:buChar char="■"/>
            </a:pPr>
            <a:r>
              <a:rPr lang="en" sz="1800"/>
              <a:t>And would not be as accurate a</a:t>
            </a:r>
            <a:br>
              <a:rPr lang="en" sz="1800"/>
            </a:br>
            <a:endParaRPr sz="1800"/>
          </a:p>
          <a:p>
            <a:pPr marL="457200" marR="0" lvl="0" indent="-342900" algn="l" rtl="0">
              <a:lnSpc>
                <a:spcPct val="100000"/>
              </a:lnSpc>
              <a:spcBef>
                <a:spcPts val="0"/>
              </a:spcBef>
              <a:spcAft>
                <a:spcPts val="0"/>
              </a:spcAft>
              <a:buSzPts val="1800"/>
              <a:buChar char="●"/>
            </a:pPr>
            <a:r>
              <a:rPr lang="en" sz="1800" b="1"/>
              <a:t>Perfect when you have data but no algorithm</a:t>
            </a:r>
            <a:endParaRPr sz="1800" b="1"/>
          </a:p>
          <a:p>
            <a:pPr marL="914400" marR="0" lvl="0" indent="0" algn="l" rtl="0">
              <a:lnSpc>
                <a:spcPct val="100000"/>
              </a:lnSpc>
              <a:spcBef>
                <a:spcPts val="560"/>
              </a:spcBef>
              <a:spcAft>
                <a:spcPts val="0"/>
              </a:spcAft>
              <a:buSzPts val="3200"/>
              <a:buNone/>
            </a:pPr>
            <a:endParaRPr sz="1800"/>
          </a:p>
        </p:txBody>
      </p:sp>
      <p:sp>
        <p:nvSpPr>
          <p:cNvPr id="111" name="Google Shape;111;p22"/>
          <p:cNvSpPr txBox="1"/>
          <p:nvPr/>
        </p:nvSpPr>
        <p:spPr>
          <a:xfrm>
            <a:off x="373300" y="4186950"/>
            <a:ext cx="6502800" cy="8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Besides quick coding fingers, look for a personality that can cope with failure. You almost never know what you’re doing, even if you think you do.</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a:t>
            </a:r>
            <a:r>
              <a:rPr lang="en" sz="1100" b="1" i="0" u="sng" strike="noStrike" cap="none">
                <a:solidFill>
                  <a:schemeClr val="hlink"/>
                </a:solidFill>
                <a:latin typeface="Arial"/>
                <a:ea typeface="Arial"/>
                <a:cs typeface="Arial"/>
                <a:sym typeface="Arial"/>
                <a:hlinkClick r:id="rId3"/>
              </a:rPr>
              <a:t>Cassie Kozyrkov</a:t>
            </a:r>
            <a:r>
              <a:rPr lang="en" sz="1400" b="0" i="0" u="none" strike="noStrike" cap="none">
                <a:solidFill>
                  <a:schemeClr val="lt1"/>
                </a:solidFill>
                <a:latin typeface="Arial"/>
                <a:ea typeface="Arial"/>
                <a:cs typeface="Arial"/>
                <a:sym typeface="Arial"/>
              </a:rPr>
              <a:t>  Chief Decision Intelligence Engineer at Google</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800"/>
              <a:buNone/>
            </a:pPr>
            <a:r>
              <a:rPr lang="en"/>
              <a:t>Thought Experiment</a:t>
            </a:r>
            <a:endParaRPr/>
          </a:p>
        </p:txBody>
      </p:sp>
      <p:sp>
        <p:nvSpPr>
          <p:cNvPr id="117" name="Google Shape;117;p23"/>
          <p:cNvSpPr txBox="1">
            <a:spLocks noGrp="1"/>
          </p:cNvSpPr>
          <p:nvPr>
            <p:ph type="body" idx="1"/>
          </p:nvPr>
        </p:nvSpPr>
        <p:spPr>
          <a:xfrm>
            <a:off x="457200" y="1200151"/>
            <a:ext cx="8229600" cy="3219600"/>
          </a:xfrm>
          <a:prstGeom prst="rect">
            <a:avLst/>
          </a:prstGeom>
          <a:noFill/>
          <a:ln>
            <a:noFill/>
          </a:ln>
        </p:spPr>
        <p:txBody>
          <a:bodyPr spcFirstLastPara="1" wrap="square" lIns="91425" tIns="45700" rIns="91425" bIns="45700" anchor="t" anchorCtr="0">
            <a:noAutofit/>
          </a:bodyPr>
          <a:lstStyle/>
          <a:p>
            <a:pPr marL="457200" lvl="0" indent="0" algn="ctr" rtl="0">
              <a:lnSpc>
                <a:spcPct val="100000"/>
              </a:lnSpc>
              <a:spcBef>
                <a:spcPts val="640"/>
              </a:spcBef>
              <a:spcAft>
                <a:spcPts val="0"/>
              </a:spcAft>
              <a:buSzPts val="3200"/>
              <a:buNone/>
            </a:pPr>
            <a:r>
              <a:rPr lang="en" sz="2400"/>
              <a:t> How would you write an algorithm to tell the difference between cats and dogs</a:t>
            </a:r>
            <a:endParaRPr sz="2400"/>
          </a:p>
        </p:txBody>
      </p:sp>
      <p:pic>
        <p:nvPicPr>
          <p:cNvPr id="118" name="Google Shape;118;p23"/>
          <p:cNvPicPr preferRelativeResize="0"/>
          <p:nvPr/>
        </p:nvPicPr>
        <p:blipFill rotWithShape="1">
          <a:blip r:embed="rId3">
            <a:alphaModFix/>
          </a:blip>
          <a:srcRect/>
          <a:stretch/>
        </p:blipFill>
        <p:spPr>
          <a:xfrm>
            <a:off x="4572002" y="2417327"/>
            <a:ext cx="3097350" cy="2061150"/>
          </a:xfrm>
          <a:prstGeom prst="rect">
            <a:avLst/>
          </a:prstGeom>
          <a:noFill/>
          <a:ln>
            <a:noFill/>
          </a:ln>
        </p:spPr>
      </p:pic>
      <p:pic>
        <p:nvPicPr>
          <p:cNvPr id="119" name="Google Shape;119;p23"/>
          <p:cNvPicPr preferRelativeResize="0"/>
          <p:nvPr/>
        </p:nvPicPr>
        <p:blipFill rotWithShape="1">
          <a:blip r:embed="rId4">
            <a:alphaModFix/>
          </a:blip>
          <a:srcRect/>
          <a:stretch/>
        </p:blipFill>
        <p:spPr>
          <a:xfrm>
            <a:off x="905425" y="2142750"/>
            <a:ext cx="2366950" cy="2610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800"/>
              <a:buNone/>
            </a:pPr>
            <a:r>
              <a:rPr lang="en"/>
              <a:t>Still an Algorithm</a:t>
            </a:r>
            <a:endParaRPr/>
          </a:p>
        </p:txBody>
      </p:sp>
      <p:sp>
        <p:nvSpPr>
          <p:cNvPr id="125" name="Google Shape;125;p24"/>
          <p:cNvSpPr txBox="1">
            <a:spLocks noGrp="1"/>
          </p:cNvSpPr>
          <p:nvPr>
            <p:ph type="body" idx="1"/>
          </p:nvPr>
        </p:nvSpPr>
        <p:spPr>
          <a:xfrm>
            <a:off x="457200" y="1200151"/>
            <a:ext cx="8229600" cy="3219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640"/>
              </a:spcBef>
              <a:spcAft>
                <a:spcPts val="0"/>
              </a:spcAft>
              <a:buSzPts val="1800"/>
              <a:buChar char="●"/>
            </a:pPr>
            <a:r>
              <a:rPr lang="en" sz="1800"/>
              <a:t>Algorithms can have bugs</a:t>
            </a:r>
            <a:endParaRPr sz="1800"/>
          </a:p>
          <a:p>
            <a:pPr marL="914400" lvl="1" indent="-342900" algn="l" rtl="0">
              <a:lnSpc>
                <a:spcPct val="100000"/>
              </a:lnSpc>
              <a:spcBef>
                <a:spcPts val="0"/>
              </a:spcBef>
              <a:spcAft>
                <a:spcPts val="0"/>
              </a:spcAft>
              <a:buSzPts val="1800"/>
              <a:buChar char="○"/>
            </a:pPr>
            <a:r>
              <a:rPr lang="en" sz="1800"/>
              <a:t>Bugs in ML often occur in data</a:t>
            </a:r>
            <a:endParaRPr sz="1800"/>
          </a:p>
        </p:txBody>
      </p:sp>
      <p:pic>
        <p:nvPicPr>
          <p:cNvPr id="126" name="Google Shape;126;p24"/>
          <p:cNvPicPr preferRelativeResize="0"/>
          <p:nvPr/>
        </p:nvPicPr>
        <p:blipFill rotWithShape="1">
          <a:blip r:embed="rId3">
            <a:alphaModFix/>
          </a:blip>
          <a:srcRect/>
          <a:stretch/>
        </p:blipFill>
        <p:spPr>
          <a:xfrm>
            <a:off x="1186375" y="2080900"/>
            <a:ext cx="6181726" cy="2704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800"/>
              <a:buNone/>
            </a:pPr>
            <a:r>
              <a:rPr lang="en"/>
              <a:t>How Does it Work </a:t>
            </a:r>
            <a:endParaRPr/>
          </a:p>
        </p:txBody>
      </p:sp>
      <p:pic>
        <p:nvPicPr>
          <p:cNvPr id="132" name="Google Shape;132;p25"/>
          <p:cNvPicPr preferRelativeResize="0"/>
          <p:nvPr/>
        </p:nvPicPr>
        <p:blipFill rotWithShape="1">
          <a:blip r:embed="rId3">
            <a:alphaModFix/>
          </a:blip>
          <a:srcRect/>
          <a:stretch/>
        </p:blipFill>
        <p:spPr>
          <a:xfrm>
            <a:off x="2241200" y="1229700"/>
            <a:ext cx="3163375" cy="374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body" idx="1"/>
          </p:nvPr>
        </p:nvSpPr>
        <p:spPr>
          <a:xfrm>
            <a:off x="125500" y="1200150"/>
            <a:ext cx="8561400" cy="3219600"/>
          </a:xfrm>
          <a:prstGeom prst="rect">
            <a:avLst/>
          </a:prstGeom>
        </p:spPr>
        <p:txBody>
          <a:bodyPr spcFirstLastPara="1" wrap="square" lIns="91425" tIns="45700" rIns="91425" bIns="45700" anchor="t" anchorCtr="0">
            <a:noAutofit/>
          </a:bodyPr>
          <a:lstStyle/>
          <a:p>
            <a:pPr marL="457200" lvl="0" indent="-400050" algn="l" rtl="0">
              <a:spcBef>
                <a:spcPts val="640"/>
              </a:spcBef>
              <a:spcAft>
                <a:spcPts val="0"/>
              </a:spcAft>
              <a:buSzPts val="2700"/>
              <a:buChar char="●"/>
            </a:pPr>
            <a:r>
              <a:rPr lang="en" sz="2700"/>
              <a:t>All ML Algorithms Require </a:t>
            </a:r>
            <a:endParaRPr sz="2700"/>
          </a:p>
          <a:p>
            <a:pPr marL="914400" lvl="1" indent="-374650" algn="l" rtl="0">
              <a:spcBef>
                <a:spcPts val="0"/>
              </a:spcBef>
              <a:spcAft>
                <a:spcPts val="0"/>
              </a:spcAft>
              <a:buSzPts val="2300"/>
              <a:buChar char="○"/>
            </a:pPr>
            <a:r>
              <a:rPr lang="en" sz="2300"/>
              <a:t>Data</a:t>
            </a:r>
            <a:endParaRPr sz="2300"/>
          </a:p>
          <a:p>
            <a:pPr marL="914400" lvl="1" indent="-374650" algn="l" rtl="0">
              <a:spcBef>
                <a:spcPts val="0"/>
              </a:spcBef>
              <a:spcAft>
                <a:spcPts val="0"/>
              </a:spcAft>
              <a:buSzPts val="2300"/>
              <a:buChar char="○"/>
            </a:pPr>
            <a:r>
              <a:rPr lang="en" sz="2300"/>
              <a:t>Goal</a:t>
            </a:r>
            <a:endParaRPr sz="2300"/>
          </a:p>
          <a:p>
            <a:pPr marL="457200" lvl="0" indent="-387350" algn="l" rtl="0">
              <a:spcBef>
                <a:spcPts val="0"/>
              </a:spcBef>
              <a:spcAft>
                <a:spcPts val="0"/>
              </a:spcAft>
              <a:buSzPts val="2500"/>
              <a:buChar char="●"/>
            </a:pPr>
            <a:r>
              <a:rPr lang="en" sz="2500"/>
              <a:t>Generally ‘learn’ through repeated trial and error</a:t>
            </a:r>
            <a:endParaRPr sz="2500"/>
          </a:p>
          <a:p>
            <a:pPr marL="457200" lvl="0" indent="-406400" algn="l" rtl="0">
              <a:spcBef>
                <a:spcPts val="0"/>
              </a:spcBef>
              <a:spcAft>
                <a:spcPts val="0"/>
              </a:spcAft>
              <a:buSzPts val="2800"/>
              <a:buChar char="●"/>
            </a:pPr>
            <a:r>
              <a:rPr lang="en" sz="2800"/>
              <a:t>Selecting the Goal and Data are often the most important parts of an ML project</a:t>
            </a:r>
            <a:endParaRPr sz="2800"/>
          </a:p>
          <a:p>
            <a:pPr marL="457200" lvl="0" indent="-431800" algn="l" rtl="0">
              <a:spcBef>
                <a:spcPts val="0"/>
              </a:spcBef>
              <a:spcAft>
                <a:spcPts val="0"/>
              </a:spcAft>
              <a:buSzPts val="3200"/>
              <a:buChar char="●"/>
            </a:pPr>
            <a:r>
              <a:rPr lang="en" b="1"/>
              <a:t>Often understood the least by ML experts</a:t>
            </a:r>
            <a:endParaRPr b="1"/>
          </a:p>
        </p:txBody>
      </p:sp>
      <p:sp>
        <p:nvSpPr>
          <p:cNvPr id="138" name="Google Shape;138;p2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800"/>
              <a:buNone/>
            </a:pPr>
            <a:r>
              <a:rPr lang="en"/>
              <a:t>How Does it Work </a:t>
            </a:r>
            <a:endParaRPr/>
          </a:p>
        </p:txBody>
      </p:sp>
    </p:spTree>
  </p:cSld>
  <p:clrMapOvr>
    <a:masterClrMapping/>
  </p:clrMapOvr>
</p:sld>
</file>

<file path=ppt/theme/theme1.xml><?xml version="1.0" encoding="utf-8"?>
<a:theme xmlns:a="http://schemas.openxmlformats.org/drawingml/2006/main" name="Geo-green-Kievit">
  <a:themeElements>
    <a:clrScheme name="UO Brand">
      <a:dk1>
        <a:srgbClr val="007935"/>
      </a:dk1>
      <a:lt1>
        <a:srgbClr val="FFFFFF"/>
      </a:lt1>
      <a:dk2>
        <a:srgbClr val="54565B"/>
      </a:dk2>
      <a:lt2>
        <a:srgbClr val="FEE123"/>
      </a:lt2>
      <a:accent1>
        <a:srgbClr val="124734"/>
      </a:accent1>
      <a:accent2>
        <a:srgbClr val="A8A8AA"/>
      </a:accent2>
      <a:accent3>
        <a:srgbClr val="E1D200"/>
      </a:accent3>
      <a:accent4>
        <a:srgbClr val="62A70F"/>
      </a:accent4>
      <a:accent5>
        <a:srgbClr val="000000"/>
      </a:accent5>
      <a:accent6>
        <a:srgbClr val="683025"/>
      </a:accent6>
      <a:hlink>
        <a:srgbClr val="00AEEF"/>
      </a:hlink>
      <a:folHlink>
        <a:srgbClr val="EC00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green-Kievit">
  <a:themeElements>
    <a:clrScheme name="UO Brand">
      <a:dk1>
        <a:srgbClr val="007935"/>
      </a:dk1>
      <a:lt1>
        <a:srgbClr val="FFFFFF"/>
      </a:lt1>
      <a:dk2>
        <a:srgbClr val="54565B"/>
      </a:dk2>
      <a:lt2>
        <a:srgbClr val="FEE123"/>
      </a:lt2>
      <a:accent1>
        <a:srgbClr val="124734"/>
      </a:accent1>
      <a:accent2>
        <a:srgbClr val="A8A8AA"/>
      </a:accent2>
      <a:accent3>
        <a:srgbClr val="E1D200"/>
      </a:accent3>
      <a:accent4>
        <a:srgbClr val="62A70F"/>
      </a:accent4>
      <a:accent5>
        <a:srgbClr val="000000"/>
      </a:accent5>
      <a:accent6>
        <a:srgbClr val="683025"/>
      </a:accent6>
      <a:hlink>
        <a:srgbClr val="00AEEF"/>
      </a:hlink>
      <a:folHlink>
        <a:srgbClr val="EC00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1274</Words>
  <Application>Microsoft Macintosh PowerPoint</Application>
  <PresentationFormat>On-screen Show (16:9)</PresentationFormat>
  <Paragraphs>184</Paragraphs>
  <Slides>32</Slides>
  <Notes>32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Calibri</vt:lpstr>
      <vt:lpstr>Arial</vt:lpstr>
      <vt:lpstr>Courier New</vt:lpstr>
      <vt:lpstr>Helvetica Neue</vt:lpstr>
      <vt:lpstr>Geo-green-Kievit</vt:lpstr>
      <vt:lpstr>Geo-green-Kievit</vt:lpstr>
      <vt:lpstr>What is Machine Learning</vt:lpstr>
      <vt:lpstr>PowerPoint Presentation</vt:lpstr>
      <vt:lpstr>PowerPoint Presentation</vt:lpstr>
      <vt:lpstr>PowerPoint Presentation</vt:lpstr>
      <vt:lpstr>What is Machine Learning </vt:lpstr>
      <vt:lpstr>Thought Experiment</vt:lpstr>
      <vt:lpstr>Still an Algorithm</vt:lpstr>
      <vt:lpstr>How Does it Work </vt:lpstr>
      <vt:lpstr>How Does it Work </vt:lpstr>
      <vt:lpstr>Data - Supervised</vt:lpstr>
      <vt:lpstr>Data - Supervised</vt:lpstr>
      <vt:lpstr>Example 2</vt:lpstr>
      <vt:lpstr>Example 3</vt:lpstr>
      <vt:lpstr>Supervised  Learning</vt:lpstr>
      <vt:lpstr>Common Vocab</vt:lpstr>
      <vt:lpstr>Supervised Goals</vt:lpstr>
      <vt:lpstr>PowerPoint Presentation</vt:lpstr>
      <vt:lpstr>Dimensionality Reduction</vt:lpstr>
      <vt:lpstr>Clustering</vt:lpstr>
      <vt:lpstr>Both at once</vt:lpstr>
      <vt:lpstr>PowerPoint Presentation</vt:lpstr>
      <vt:lpstr>Algorithms</vt:lpstr>
      <vt:lpstr>Traditional ML </vt:lpstr>
      <vt:lpstr>Feature Engineering</vt:lpstr>
      <vt:lpstr>Deep Learning</vt:lpstr>
      <vt:lpstr>DNN Advantages</vt:lpstr>
      <vt:lpstr>Images</vt:lpstr>
      <vt:lpstr>When should you use Deep Learning</vt:lpstr>
      <vt:lpstr>Software Tools</vt:lpstr>
      <vt:lpstr>Hardware Tools</vt:lpstr>
      <vt:lpstr>HPC - Talapas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Machine Learning</dc:title>
  <cp:lastModifiedBy>Jake Searcy</cp:lastModifiedBy>
  <cp:revision>2</cp:revision>
  <dcterms:modified xsi:type="dcterms:W3CDTF">2022-06-03T21:43:49Z</dcterms:modified>
</cp:coreProperties>
</file>